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259" r:id="rId3"/>
    <p:sldId id="260" r:id="rId4"/>
    <p:sldId id="360" r:id="rId5"/>
    <p:sldId id="361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62" r:id="rId16"/>
    <p:sldId id="363" r:id="rId17"/>
    <p:sldId id="364" r:id="rId18"/>
    <p:sldId id="366" r:id="rId19"/>
    <p:sldId id="270" r:id="rId20"/>
    <p:sldId id="271" r:id="rId21"/>
    <p:sldId id="272" r:id="rId22"/>
    <p:sldId id="367" r:id="rId23"/>
    <p:sldId id="368" r:id="rId24"/>
    <p:sldId id="369" r:id="rId25"/>
    <p:sldId id="276" r:id="rId26"/>
    <p:sldId id="277" r:id="rId27"/>
    <p:sldId id="278" r:id="rId28"/>
    <p:sldId id="370" r:id="rId29"/>
    <p:sldId id="371" r:id="rId30"/>
    <p:sldId id="372" r:id="rId31"/>
    <p:sldId id="373" r:id="rId32"/>
    <p:sldId id="374" r:id="rId33"/>
    <p:sldId id="375" r:id="rId34"/>
    <p:sldId id="376" r:id="rId35"/>
    <p:sldId id="377" r:id="rId36"/>
    <p:sldId id="287" r:id="rId37"/>
    <p:sldId id="288" r:id="rId38"/>
    <p:sldId id="289" r:id="rId39"/>
    <p:sldId id="378" r:id="rId40"/>
    <p:sldId id="379" r:id="rId41"/>
    <p:sldId id="380" r:id="rId42"/>
    <p:sldId id="381" r:id="rId43"/>
    <p:sldId id="382" r:id="rId44"/>
    <p:sldId id="383" r:id="rId45"/>
    <p:sldId id="296" r:id="rId46"/>
    <p:sldId id="297" r:id="rId47"/>
    <p:sldId id="298" r:id="rId48"/>
    <p:sldId id="384" r:id="rId49"/>
    <p:sldId id="385" r:id="rId50"/>
    <p:sldId id="386" r:id="rId51"/>
    <p:sldId id="387" r:id="rId52"/>
    <p:sldId id="388" r:id="rId53"/>
    <p:sldId id="389" r:id="rId54"/>
    <p:sldId id="390" r:id="rId55"/>
    <p:sldId id="304" r:id="rId56"/>
    <p:sldId id="391" r:id="rId57"/>
    <p:sldId id="392" r:id="rId58"/>
    <p:sldId id="393" r:id="rId59"/>
    <p:sldId id="394" r:id="rId60"/>
    <p:sldId id="395" r:id="rId61"/>
    <p:sldId id="396" r:id="rId62"/>
    <p:sldId id="397" r:id="rId63"/>
    <p:sldId id="398" r:id="rId64"/>
    <p:sldId id="399" r:id="rId65"/>
    <p:sldId id="400" r:id="rId66"/>
    <p:sldId id="313" r:id="rId67"/>
    <p:sldId id="314" r:id="rId68"/>
    <p:sldId id="315" r:id="rId69"/>
    <p:sldId id="401" r:id="rId70"/>
    <p:sldId id="402" r:id="rId71"/>
    <p:sldId id="403" r:id="rId72"/>
    <p:sldId id="404" r:id="rId73"/>
    <p:sldId id="405" r:id="rId74"/>
    <p:sldId id="406" r:id="rId75"/>
    <p:sldId id="324" r:id="rId76"/>
    <p:sldId id="325" r:id="rId77"/>
    <p:sldId id="326" r:id="rId78"/>
    <p:sldId id="407" r:id="rId79"/>
    <p:sldId id="408" r:id="rId80"/>
    <p:sldId id="409" r:id="rId81"/>
    <p:sldId id="410" r:id="rId82"/>
    <p:sldId id="411" r:id="rId83"/>
    <p:sldId id="412" r:id="rId84"/>
    <p:sldId id="413" r:id="rId85"/>
    <p:sldId id="414" r:id="rId86"/>
    <p:sldId id="331" r:id="rId87"/>
    <p:sldId id="332" r:id="rId88"/>
    <p:sldId id="333" r:id="rId89"/>
    <p:sldId id="416" r:id="rId90"/>
    <p:sldId id="417" r:id="rId91"/>
    <p:sldId id="418" r:id="rId9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5968"/>
    <a:srgbClr val="0066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54AE1-AA43-415B-A6BD-91E3811161E9}" type="datetimeFigureOut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753C5-E70F-4341-97F8-845FC452C8FC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4D474-24F8-4A7C-B822-802BE2847AB6}" type="slidenum">
              <a:rPr lang="hu-HU" smtClean="0"/>
              <a:pPr/>
              <a:t>37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4D474-24F8-4A7C-B822-802BE2847AB6}" type="slidenum">
              <a:rPr lang="hu-HU" smtClean="0"/>
              <a:pPr/>
              <a:t>40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B678-77C1-4E9C-8231-1B62AB3FA0B7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33E26-3A62-4D6B-92CB-3DB14A80F81B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E1B5-EED1-47DB-A843-C782F021D5AB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E28EF-3739-411F-809A-FE2F6F212E92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BDEFB-9210-41CD-B0AE-18F2DA81B215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DEF2-E491-4210-84D0-26A6F2AAD435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149B-D811-416B-A23D-3A77B0597CDB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4AF69-7A75-475A-93CA-5B767972CEC4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9DD66-2D45-4400-AD92-4AA8BE0A998D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A6EFB-75CE-4DFE-8E46-D333170E251D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9D64-CDFC-4E39-A7B1-30D2E93395EC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BF204-63B1-45C4-96A6-8655198AB55E}" type="datetime1">
              <a:rPr lang="hu-HU" smtClean="0"/>
              <a:pPr/>
              <a:t>2018.06.16.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6D883-CCB8-467D-B242-49A342BEB68C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13" Type="http://schemas.openxmlformats.org/officeDocument/2006/relationships/image" Target="../media/image151.jpeg"/><Relationship Id="rId18" Type="http://schemas.openxmlformats.org/officeDocument/2006/relationships/image" Target="../media/image156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12" Type="http://schemas.openxmlformats.org/officeDocument/2006/relationships/image" Target="../media/image150.jpeg"/><Relationship Id="rId17" Type="http://schemas.openxmlformats.org/officeDocument/2006/relationships/image" Target="../media/image155.jpeg"/><Relationship Id="rId2" Type="http://schemas.openxmlformats.org/officeDocument/2006/relationships/image" Target="../media/image140.jpeg"/><Relationship Id="rId16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11" Type="http://schemas.openxmlformats.org/officeDocument/2006/relationships/image" Target="../media/image149.jpeg"/><Relationship Id="rId5" Type="http://schemas.openxmlformats.org/officeDocument/2006/relationships/image" Target="../media/image143.jpeg"/><Relationship Id="rId15" Type="http://schemas.openxmlformats.org/officeDocument/2006/relationships/image" Target="../media/image153.jpeg"/><Relationship Id="rId10" Type="http://schemas.openxmlformats.org/officeDocument/2006/relationships/image" Target="../media/image148.jpeg"/><Relationship Id="rId19" Type="http://schemas.openxmlformats.org/officeDocument/2006/relationships/image" Target="../media/image157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Relationship Id="rId14" Type="http://schemas.openxmlformats.org/officeDocument/2006/relationships/image" Target="../media/image15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 descr="20180515_1253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71472" y="1285860"/>
            <a:ext cx="7886728" cy="1214446"/>
          </a:xfrm>
        </p:spPr>
        <p:txBody>
          <a:bodyPr>
            <a:noAutofit/>
          </a:bodyPr>
          <a:lstStyle/>
          <a:p>
            <a:r>
              <a:rPr lang="hu-HU" sz="60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Szakmai beszámoló</a:t>
            </a:r>
            <a:endParaRPr lang="hu-HU" sz="6000" dirty="0"/>
          </a:p>
        </p:txBody>
      </p:sp>
      <p:sp>
        <p:nvSpPr>
          <p:cNvPr id="17" name="Téglalap 16"/>
          <p:cNvSpPr/>
          <p:nvPr/>
        </p:nvSpPr>
        <p:spPr>
          <a:xfrm>
            <a:off x="1214414" y="2643182"/>
            <a:ext cx="6715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Pályázati azonosító: NTP-MŰV-17-0130 </a:t>
            </a:r>
            <a:endParaRPr lang="hu-HU" sz="2800" dirty="0"/>
          </a:p>
        </p:txBody>
      </p:sp>
      <p:pic>
        <p:nvPicPr>
          <p:cNvPr id="19" name="Kép 18" descr="ntp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643578"/>
            <a:ext cx="3412820" cy="856059"/>
          </a:xfrm>
          <a:prstGeom prst="rect">
            <a:avLst/>
          </a:prstGeom>
        </p:spPr>
      </p:pic>
      <p:pic>
        <p:nvPicPr>
          <p:cNvPr id="20" name="Kép 19" descr="emmi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5429264"/>
            <a:ext cx="1607078" cy="1097333"/>
          </a:xfrm>
          <a:prstGeom prst="rect">
            <a:avLst/>
          </a:prstGeom>
        </p:spPr>
      </p:pic>
      <p:pic>
        <p:nvPicPr>
          <p:cNvPr id="21" name="Tartalom helye 3" descr="emet_logo_szines_jpe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5572140"/>
            <a:ext cx="2938466" cy="955001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450756"/>
            <a:ext cx="4071966" cy="3005048"/>
          </a:xfrm>
        </p:spPr>
      </p:pic>
      <p:pic>
        <p:nvPicPr>
          <p:cNvPr id="5" name="Kép 4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857232"/>
            <a:ext cx="3857652" cy="5251593"/>
          </a:xfrm>
          <a:prstGeom prst="rect">
            <a:avLst/>
          </a:prstGeom>
        </p:spPr>
      </p:pic>
      <p:pic>
        <p:nvPicPr>
          <p:cNvPr id="6" name="Kép 5" descr="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45" y="3714752"/>
            <a:ext cx="4047799" cy="2843030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10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3-4. Kommunikáció 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17463">
              <a:buNone/>
            </a:pPr>
            <a:r>
              <a:rPr lang="hu-HU" b="1" dirty="0" smtClean="0">
                <a:solidFill>
                  <a:srgbClr val="215968"/>
                </a:solidFill>
                <a:latin typeface="Constantia" pitchFamily="18" charset="0"/>
              </a:rPr>
              <a:t>Foglalkozás</a:t>
            </a: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témája: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A sikeres kommunikáció feltételei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típusa: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Helyzetgyakorlatok, konfliktuskezelési gyakorlatok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Elvárt eredmények: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Hatékonyabb, sikeresebb kommunikáció a tanulásban, a mindennapi életben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11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785794"/>
            <a:ext cx="2571768" cy="4079903"/>
          </a:xfrm>
        </p:spPr>
      </p:pic>
      <p:pic>
        <p:nvPicPr>
          <p:cNvPr id="5" name="Kép 4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78" y="714356"/>
            <a:ext cx="2351662" cy="4143404"/>
          </a:xfrm>
          <a:prstGeom prst="rect">
            <a:avLst/>
          </a:prstGeom>
        </p:spPr>
      </p:pic>
      <p:pic>
        <p:nvPicPr>
          <p:cNvPr id="7" name="Kép 6" descr="23380049_858488787661754_1794882696510869470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446" y="714356"/>
            <a:ext cx="3107554" cy="4143404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12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785794"/>
            <a:ext cx="3032833" cy="4500594"/>
          </a:xfrm>
        </p:spPr>
      </p:pic>
      <p:pic>
        <p:nvPicPr>
          <p:cNvPr id="5" name="Kép 4" descr="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2" y="785794"/>
            <a:ext cx="2643206" cy="4497071"/>
          </a:xfrm>
          <a:prstGeom prst="rect">
            <a:avLst/>
          </a:prstGeom>
        </p:spPr>
      </p:pic>
      <p:pic>
        <p:nvPicPr>
          <p:cNvPr id="6" name="Kép 5" descr="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74" y="785794"/>
            <a:ext cx="2671830" cy="4461452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13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5-6. Tanulásmódszertan 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témája: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Hatékony tanulási módszerek, tanulási szokások felülvizsgálata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típusa: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Tényfeltáró, önértékelő, beszélgető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Elvárt eredmények: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A rossz tanulási szokások felváltása eredményesebb módszerekkel </a:t>
            </a:r>
            <a:endParaRPr lang="hu-HU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14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725470"/>
          </a:xfrm>
        </p:spPr>
        <p:txBody>
          <a:bodyPr>
            <a:noAutofit/>
          </a:bodyPr>
          <a:lstStyle/>
          <a:p>
            <a:r>
              <a:rPr lang="hu-HU" b="1" dirty="0" smtClean="0">
                <a:solidFill>
                  <a:srgbClr val="215968"/>
                </a:solidFill>
                <a:latin typeface="Constantia" pitchFamily="18" charset="0"/>
              </a:rPr>
              <a:t>Értékelés</a:t>
            </a:r>
            <a:endParaRPr lang="hu-HU" b="1" dirty="0">
              <a:solidFill>
                <a:srgbClr val="215968"/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158" y="1357298"/>
            <a:ext cx="8215370" cy="4857784"/>
          </a:xfrm>
        </p:spPr>
        <p:txBody>
          <a:bodyPr>
            <a:noAutofit/>
          </a:bodyPr>
          <a:lstStyle/>
          <a:p>
            <a:pPr indent="17463">
              <a:lnSpc>
                <a:spcPct val="120000"/>
              </a:lnSpc>
              <a:buNone/>
              <a:tabLst>
                <a:tab pos="1169988" algn="l"/>
              </a:tabLst>
            </a:pPr>
            <a:r>
              <a:rPr lang="hu-HU" sz="2800" dirty="0" smtClean="0">
                <a:solidFill>
                  <a:srgbClr val="215968"/>
                </a:solidFill>
                <a:latin typeface="Constantia" pitchFamily="18" charset="0"/>
              </a:rPr>
              <a:t>A foglalkozásokat a tervezettek szerint megvalósítottuk</a:t>
            </a:r>
            <a:r>
              <a:rPr lang="hu-HU" sz="2800" dirty="0" smtClean="0">
                <a:solidFill>
                  <a:srgbClr val="215968"/>
                </a:solidFill>
                <a:latin typeface="Constantia" pitchFamily="18" charset="0"/>
              </a:rPr>
              <a:t>. Az első találkozás pozitív élménye, hogy a tanulók érdeklődőek, motiváltak voltak. Leginkább a személyiséggel kapcsolatos témák érdekelték őket. Sikeres volt a személyiségteszt, amit mindenki kitöltött, és személy szerint négyszemközt értékeltük azt</a:t>
            </a:r>
            <a:r>
              <a:rPr lang="hu-HU" sz="2800" dirty="0" smtClean="0">
                <a:solidFill>
                  <a:srgbClr val="215968"/>
                </a:solidFill>
                <a:latin typeface="Constantia" pitchFamily="18" charset="0"/>
              </a:rPr>
              <a:t>. </a:t>
            </a:r>
            <a:endParaRPr lang="hu-HU" sz="2800" dirty="0" smtClean="0">
              <a:solidFill>
                <a:srgbClr val="215968"/>
              </a:solidFill>
              <a:latin typeface="Constantia" pitchFamily="18" charset="0"/>
            </a:endParaRPr>
          </a:p>
          <a:p>
            <a:pPr indent="17463">
              <a:lnSpc>
                <a:spcPct val="120000"/>
              </a:lnSpc>
              <a:buNone/>
              <a:tabLst>
                <a:tab pos="1169988" algn="l"/>
              </a:tabLst>
            </a:pPr>
            <a:r>
              <a:rPr lang="hu-HU" sz="2800" dirty="0" smtClean="0">
                <a:solidFill>
                  <a:srgbClr val="215968"/>
                </a:solidFill>
                <a:latin typeface="Constantia" pitchFamily="18" charset="0"/>
              </a:rPr>
              <a:t>A </a:t>
            </a:r>
            <a:r>
              <a:rPr lang="hu-HU" sz="2800" dirty="0" smtClean="0">
                <a:solidFill>
                  <a:srgbClr val="215968"/>
                </a:solidFill>
                <a:latin typeface="Constantia" pitchFamily="18" charset="0"/>
              </a:rPr>
              <a:t>konfliktuskezelési technikák is érdeklődést váltottak ki. </a:t>
            </a:r>
            <a:endParaRPr lang="hu-HU" sz="28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15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0034" y="857232"/>
            <a:ext cx="8186766" cy="5715040"/>
          </a:xfrm>
        </p:spPr>
        <p:txBody>
          <a:bodyPr>
            <a:normAutofit/>
          </a:bodyPr>
          <a:lstStyle/>
          <a:p>
            <a:pPr indent="17463">
              <a:buNone/>
            </a:pPr>
            <a:r>
              <a:rPr lang="hu-HU" sz="2800" dirty="0" smtClean="0">
                <a:solidFill>
                  <a:srgbClr val="215968"/>
                </a:solidFill>
                <a:latin typeface="Constantia" pitchFamily="18" charset="0"/>
              </a:rPr>
              <a:t>Ez </a:t>
            </a:r>
            <a:r>
              <a:rPr lang="hu-HU" sz="2800" dirty="0" smtClean="0">
                <a:solidFill>
                  <a:srgbClr val="215968"/>
                </a:solidFill>
                <a:latin typeface="Constantia" pitchFamily="18" charset="0"/>
              </a:rPr>
              <a:t>a résztéma biztosan hozzájárult a tanulók pozitívabb énképének alakulásához.</a:t>
            </a:r>
          </a:p>
          <a:p>
            <a:pPr indent="17463">
              <a:buNone/>
            </a:pPr>
            <a:r>
              <a:rPr lang="hu-HU" sz="2800" dirty="0" smtClean="0">
                <a:solidFill>
                  <a:srgbClr val="215968"/>
                </a:solidFill>
                <a:latin typeface="Constantia" pitchFamily="18" charset="0"/>
              </a:rPr>
              <a:t>A sikeresebb kommunikáció, a  kommunikációs készségek fejlesztését játékos szituációs gyakorlatokkal végeztük.</a:t>
            </a:r>
          </a:p>
          <a:p>
            <a:pPr indent="17463">
              <a:buNone/>
            </a:pPr>
            <a:r>
              <a:rPr lang="hu-HU" sz="2800" dirty="0" smtClean="0">
                <a:solidFill>
                  <a:srgbClr val="215968"/>
                </a:solidFill>
                <a:latin typeface="Constantia" pitchFamily="18" charset="0"/>
              </a:rPr>
              <a:t>A </a:t>
            </a:r>
            <a:r>
              <a:rPr lang="hu-HU" sz="2800" dirty="0" smtClean="0">
                <a:solidFill>
                  <a:srgbClr val="215968"/>
                </a:solidFill>
                <a:latin typeface="Constantia" pitchFamily="18" charset="0"/>
              </a:rPr>
              <a:t>tanuláshoz kapcsolódó kérdéskör már nehezebb volt. A felmérés alapján nagyon kevés időt töltenek a  fiatalok a tanulással, és ez sajnos a többség szerint így helyes, mert nem látják értelmét annak, hogy tanuljanak.</a:t>
            </a:r>
            <a:endParaRPr lang="hu-HU" sz="2800" dirty="0">
              <a:solidFill>
                <a:srgbClr val="215968"/>
              </a:solidFill>
              <a:latin typeface="Constantia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16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0034" y="857232"/>
            <a:ext cx="8186766" cy="5268931"/>
          </a:xfrm>
        </p:spPr>
        <p:txBody>
          <a:bodyPr/>
          <a:lstStyle/>
          <a:p>
            <a:pPr indent="17463">
              <a:buNone/>
            </a:pPr>
            <a:r>
              <a:rPr lang="hu-HU" sz="2800" dirty="0" smtClean="0">
                <a:solidFill>
                  <a:srgbClr val="215968"/>
                </a:solidFill>
                <a:latin typeface="Constantia" pitchFamily="18" charset="0"/>
              </a:rPr>
              <a:t>A rossz tanulási szokások elemzése, a sikeres tanulási módszerek megismertetése remélhetőleg kicsit segít a tanuláshoz való jobb hozzáállás kialakulásában.</a:t>
            </a:r>
          </a:p>
          <a:p>
            <a:pPr indent="17463">
              <a:buNone/>
            </a:pPr>
            <a:r>
              <a:rPr lang="hu-HU" sz="2800" dirty="0" smtClean="0">
                <a:solidFill>
                  <a:srgbClr val="215968"/>
                </a:solidFill>
                <a:latin typeface="Constantia" pitchFamily="18" charset="0"/>
              </a:rPr>
              <a:t>Összességében jó hangulatú, motivált, a kitűzött célokat megvalósító, önmagukat és egymást jobban megismerő foglalkozások valósultak meg az osztállyal.</a:t>
            </a:r>
          </a:p>
          <a:p>
            <a:pPr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17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Rajz- festés program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0034" y="1214422"/>
            <a:ext cx="8186766" cy="5143536"/>
          </a:xfrm>
        </p:spPr>
        <p:txBody>
          <a:bodyPr/>
          <a:lstStyle/>
          <a:p>
            <a:pPr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Szaktanárok:</a:t>
            </a:r>
          </a:p>
          <a:p>
            <a:pPr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Mozgókép- és animáció készítő csoport:</a:t>
            </a:r>
          </a:p>
          <a:p>
            <a:pPr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Gaál Ildikó</a:t>
            </a:r>
          </a:p>
          <a:p>
            <a:pPr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Kerámiaműves csoport: </a:t>
            </a:r>
            <a:r>
              <a:rPr lang="hu-HU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Vanyúr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István</a:t>
            </a:r>
            <a:endParaRPr lang="hu-HU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18</a:t>
            </a:fld>
            <a:endParaRPr lang="hu-HU"/>
          </a:p>
        </p:txBody>
      </p:sp>
      <p:pic>
        <p:nvPicPr>
          <p:cNvPr id="5" name="Kép 4" descr="20180416_0809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3786190"/>
            <a:ext cx="3357585" cy="2518189"/>
          </a:xfrm>
          <a:prstGeom prst="rect">
            <a:avLst/>
          </a:prstGeom>
        </p:spPr>
      </p:pic>
      <p:pic>
        <p:nvPicPr>
          <p:cNvPr id="7" name="Kép 6" descr="20180416_0808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3768331"/>
            <a:ext cx="3429024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58204" cy="1071570"/>
          </a:xfrm>
        </p:spPr>
        <p:txBody>
          <a:bodyPr/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  <a:ea typeface="Tahoma" pitchFamily="34" charset="0"/>
                <a:cs typeface="Times New Roman" pitchFamily="18" charset="0"/>
              </a:rPr>
              <a:t>7-9. Ketten egy papíron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1472" y="1357298"/>
            <a:ext cx="8115328" cy="4768865"/>
          </a:xfrm>
        </p:spPr>
        <p:txBody>
          <a:bodyPr>
            <a:normAutofit/>
          </a:bodyPr>
          <a:lstStyle/>
          <a:p>
            <a:pPr indent="17463">
              <a:buNone/>
            </a:pPr>
            <a:r>
              <a:rPr lang="hu-HU" sz="28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Feladat:</a:t>
            </a:r>
          </a:p>
          <a:p>
            <a:pPr indent="17463">
              <a:buNone/>
            </a:pP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Papír </a:t>
            </a:r>
            <a:r>
              <a:rPr lang="hu-HU" sz="2800" dirty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közepére különböző színnel </a:t>
            </a: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ugyanaz a modell két, három </a:t>
            </a:r>
            <a:r>
              <a:rPr lang="hu-HU" sz="2800" dirty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nézőpontból rajzolva</a:t>
            </a: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</a:t>
            </a:r>
          </a:p>
          <a:p>
            <a:pPr indent="17463">
              <a:buNone/>
            </a:pPr>
            <a:r>
              <a:rPr lang="hu-HU" sz="28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típusa:</a:t>
            </a:r>
          </a:p>
          <a:p>
            <a:pPr indent="17463">
              <a:buNone/>
            </a:pPr>
            <a:r>
              <a:rPr lang="hu-HU" sz="2800" dirty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Tanult  ismereteket új formában alkalmazó</a:t>
            </a: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páros </a:t>
            </a:r>
            <a:r>
              <a:rPr lang="hu-HU" sz="2800" dirty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munka</a:t>
            </a: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</a:t>
            </a:r>
          </a:p>
          <a:p>
            <a:pPr indent="17463">
              <a:buNone/>
            </a:pPr>
            <a:r>
              <a:rPr lang="hu-HU" sz="28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Elvárt eredmények:</a:t>
            </a:r>
          </a:p>
          <a:p>
            <a:pPr indent="17463">
              <a:buNone/>
            </a:pPr>
            <a:r>
              <a:rPr lang="hu-HU" sz="2800" dirty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Tolerancia, alkalmazkodó képesség fejlődése</a:t>
            </a:r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19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28662" y="285728"/>
            <a:ext cx="7529538" cy="1000132"/>
          </a:xfrm>
        </p:spPr>
        <p:txBody>
          <a:bodyPr/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Zichy Tehetségműhely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143512"/>
            <a:ext cx="1195149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zövegdoboz 7"/>
          <p:cNvSpPr txBox="1"/>
          <p:nvPr/>
        </p:nvSpPr>
        <p:spPr>
          <a:xfrm>
            <a:off x="1785918" y="5357826"/>
            <a:ext cx="6072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Kaposvári Zichy Mihály Iparművészeti Szakgimnázium és Kollégium</a:t>
            </a:r>
            <a:endParaRPr lang="hu-HU" sz="2400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9" name="Kép 8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1285860"/>
            <a:ext cx="5500725" cy="3781385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71107_1208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4088878" cy="3066659"/>
          </a:xfrm>
        </p:spPr>
      </p:pic>
      <p:pic>
        <p:nvPicPr>
          <p:cNvPr id="5" name="Kép 4" descr="20171107_1208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85728"/>
            <a:ext cx="4095779" cy="3071834"/>
          </a:xfrm>
          <a:prstGeom prst="rect">
            <a:avLst/>
          </a:prstGeom>
        </p:spPr>
      </p:pic>
      <p:pic>
        <p:nvPicPr>
          <p:cNvPr id="6" name="Kép 5" descr="20171107_1209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71876"/>
            <a:ext cx="4048153" cy="3036115"/>
          </a:xfrm>
          <a:prstGeom prst="rect">
            <a:avLst/>
          </a:prstGeom>
        </p:spPr>
      </p:pic>
      <p:pic>
        <p:nvPicPr>
          <p:cNvPr id="7" name="Kép 6" descr="20171107_121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571876"/>
            <a:ext cx="4071933" cy="3053950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20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71107_1209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4191029" cy="3143272"/>
          </a:xfrm>
        </p:spPr>
      </p:pic>
      <p:pic>
        <p:nvPicPr>
          <p:cNvPr id="5" name="Kép 4" descr="20171107_1208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14290"/>
            <a:ext cx="4190998" cy="3143248"/>
          </a:xfrm>
          <a:prstGeom prst="rect">
            <a:avLst/>
          </a:prstGeom>
        </p:spPr>
      </p:pic>
      <p:pic>
        <p:nvPicPr>
          <p:cNvPr id="6" name="Kép 5" descr="20171107_121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500438"/>
            <a:ext cx="4071966" cy="3053975"/>
          </a:xfrm>
          <a:prstGeom prst="rect">
            <a:avLst/>
          </a:prstGeom>
        </p:spPr>
      </p:pic>
      <p:pic>
        <p:nvPicPr>
          <p:cNvPr id="8" name="Kép 7" descr="20171107_1242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500438"/>
            <a:ext cx="4214842" cy="3161132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21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20171205_1255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7" y="357166"/>
            <a:ext cx="4125545" cy="5500726"/>
          </a:xfrm>
        </p:spPr>
      </p:pic>
      <p:pic>
        <p:nvPicPr>
          <p:cNvPr id="8" name="Kép 7" descr="20171205_125630(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7718" y="357166"/>
            <a:ext cx="4125545" cy="5500726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22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artalom helye 10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428604"/>
            <a:ext cx="3929058" cy="2838915"/>
          </a:xfrm>
        </p:spPr>
      </p:pic>
      <p:pic>
        <p:nvPicPr>
          <p:cNvPr id="13" name="Kép 12" descr="20171205_1258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6" y="3357562"/>
            <a:ext cx="3857653" cy="2893240"/>
          </a:xfrm>
          <a:prstGeom prst="rect">
            <a:avLst/>
          </a:prstGeom>
        </p:spPr>
      </p:pic>
      <p:pic>
        <p:nvPicPr>
          <p:cNvPr id="15" name="Kép 14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428604"/>
            <a:ext cx="4616697" cy="5833269"/>
          </a:xfrm>
          <a:prstGeom prst="rect">
            <a:avLst/>
          </a:prstGeo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23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7114" y="428604"/>
            <a:ext cx="4000508" cy="5643602"/>
          </a:xfrm>
          <a:prstGeom prst="rect">
            <a:avLst/>
          </a:prstGeom>
        </p:spPr>
      </p:pic>
      <p:pic>
        <p:nvPicPr>
          <p:cNvPr id="15" name="Tartalom helye 14" descr="20171205_1257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500042"/>
            <a:ext cx="4089326" cy="5572164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24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10-12. Portrérajz negatívban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8596" y="1357298"/>
            <a:ext cx="8258204" cy="4768865"/>
          </a:xfrm>
        </p:spPr>
        <p:txBody>
          <a:bodyPr>
            <a:normAutofit fontScale="92500" lnSpcReduction="10000"/>
          </a:bodyPr>
          <a:lstStyle/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Feladat:</a:t>
            </a:r>
          </a:p>
          <a:p>
            <a:pPr indent="17463">
              <a:buNone/>
            </a:pP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Portré tónusos rajza negatívban, majd telefonnal fotózva visszafordítva pozitívba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típusa:</a:t>
            </a:r>
          </a:p>
          <a:p>
            <a:pPr indent="17463">
              <a:buNone/>
            </a:pP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Vizuális információ hagyományostól eltérő feldolgozása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Elvárt eredmények:</a:t>
            </a:r>
          </a:p>
          <a:p>
            <a:pPr indent="17463">
              <a:buNone/>
            </a:pP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Kreatív gondolkodás fejlesztése, agyunk megszokottól eltérő használata (jobb agyfélteke)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</a:t>
            </a:r>
            <a:endParaRPr lang="hu-HU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25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20171114_1251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214842" cy="3161132"/>
          </a:xfrm>
        </p:spPr>
      </p:pic>
      <p:pic>
        <p:nvPicPr>
          <p:cNvPr id="5" name="Kép 4" descr="20171114_1251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14290"/>
            <a:ext cx="4191030" cy="3143272"/>
          </a:xfrm>
          <a:prstGeom prst="rect">
            <a:avLst/>
          </a:prstGeom>
        </p:spPr>
      </p:pic>
      <p:pic>
        <p:nvPicPr>
          <p:cNvPr id="6" name="Kép 5" descr="20171114_1251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500438"/>
            <a:ext cx="4143404" cy="3107553"/>
          </a:xfrm>
          <a:prstGeom prst="rect">
            <a:avLst/>
          </a:prstGeom>
        </p:spPr>
      </p:pic>
      <p:pic>
        <p:nvPicPr>
          <p:cNvPr id="7" name="Kép 6" descr="20171114_1253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500438"/>
            <a:ext cx="4214810" cy="3161108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26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20171114_1253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357167"/>
            <a:ext cx="4095778" cy="3071834"/>
          </a:xfrm>
        </p:spPr>
      </p:pic>
      <p:pic>
        <p:nvPicPr>
          <p:cNvPr id="5" name="Kép 4" descr="20171114_1256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57166"/>
            <a:ext cx="4095778" cy="3071834"/>
          </a:xfrm>
          <a:prstGeom prst="rect">
            <a:avLst/>
          </a:prstGeom>
        </p:spPr>
      </p:pic>
      <p:pic>
        <p:nvPicPr>
          <p:cNvPr id="6" name="Kép 5" descr="20171114_1254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571876"/>
            <a:ext cx="4143372" cy="3107529"/>
          </a:xfrm>
          <a:prstGeom prst="rect">
            <a:avLst/>
          </a:prstGeom>
        </p:spPr>
      </p:pic>
      <p:pic>
        <p:nvPicPr>
          <p:cNvPr id="8" name="Kép 7" descr="20171114_1252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554016"/>
            <a:ext cx="4119559" cy="3089669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27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500034" y="5143512"/>
            <a:ext cx="378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Eredeti rajz</a:t>
            </a:r>
            <a:endParaRPr lang="hu-HU" sz="2400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857752" y="5072074"/>
            <a:ext cx="40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Telefonnal pozitívba fordított rajz</a:t>
            </a:r>
            <a:endParaRPr lang="hu-HU" sz="2400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2" name="Kép 11" descr="IMG_20180423_1117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8187" y="1357298"/>
            <a:ext cx="4381531" cy="3286148"/>
          </a:xfrm>
          <a:prstGeom prst="rect">
            <a:avLst/>
          </a:prstGeom>
        </p:spPr>
      </p:pic>
      <p:pic>
        <p:nvPicPr>
          <p:cNvPr id="11" name="Tartalom helye 10" descr="20171205_1258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357298"/>
            <a:ext cx="4381530" cy="3286148"/>
          </a:xfrm>
        </p:spPr>
      </p:pic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28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500034" y="607220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Eredeti rajz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643438" y="6143644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Telefonnal pozitívba fordított rajz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9" name="Tartalom helye 8" descr="20171205_1258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315616"/>
            <a:ext cx="4008165" cy="5685151"/>
          </a:xfrm>
        </p:spPr>
      </p:pic>
      <p:pic>
        <p:nvPicPr>
          <p:cNvPr id="11" name="Kép 10" descr="IMG_20180423_1116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285728"/>
            <a:ext cx="4286280" cy="5715040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29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0034" y="714356"/>
            <a:ext cx="8186766" cy="5411807"/>
          </a:xfrm>
        </p:spPr>
        <p:txBody>
          <a:bodyPr>
            <a:normAutofit/>
          </a:bodyPr>
          <a:lstStyle/>
          <a:p>
            <a:pPr indent="17463">
              <a:buNone/>
            </a:pPr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2017 júniusában a Nemzeti Tehetség Program pályázatán iskolánk 1 477 000 Ft-ot nyert. </a:t>
            </a:r>
          </a:p>
          <a:p>
            <a:pPr indent="17463">
              <a:buNone/>
            </a:pPr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A pályázat lényege, hogy egy tanéven átívelő 60 órás, tanórán kívüli, élmény- és alkotásközpontú, komplex tehetséggondozó programot kell megvalósítani </a:t>
            </a:r>
            <a:r>
              <a:rPr lang="hu-HU" sz="3000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max</a:t>
            </a:r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. 20 diákkal.</a:t>
            </a:r>
          </a:p>
          <a:p>
            <a:pPr indent="17463">
              <a:buNone/>
            </a:pPr>
            <a:r>
              <a:rPr lang="hu-HU" sz="3000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Az idei tanévben a 11. b osztállyal került megvalósításra ez a program 18 fővel, melyben kerámiaműves és mozgókép- és animáció készítő szakos diákok tanulnak.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571472" y="6215082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Eredeti rajz</a:t>
            </a:r>
          </a:p>
          <a:p>
            <a:pPr algn="ctr"/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4714876" y="6215082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Telefonnal pozitívba fordított rajz</a:t>
            </a:r>
          </a:p>
          <a:p>
            <a:pPr algn="ctr"/>
            <a:endParaRPr lang="hu-HU" dirty="0"/>
          </a:p>
        </p:txBody>
      </p:sp>
      <p:pic>
        <p:nvPicPr>
          <p:cNvPr id="10" name="Tartalom helye 9" descr="20180514_0922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500042"/>
            <a:ext cx="4179123" cy="5572164"/>
          </a:xfrm>
        </p:spPr>
      </p:pic>
      <p:pic>
        <p:nvPicPr>
          <p:cNvPr id="11" name="Kép 10" descr="IMG_20180514_0923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500042"/>
            <a:ext cx="4179124" cy="5572164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30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 descr="20171205_1258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00043"/>
            <a:ext cx="4249314" cy="5429288"/>
          </a:xfrm>
        </p:spPr>
      </p:pic>
      <p:pic>
        <p:nvPicPr>
          <p:cNvPr id="9" name="Kép 8" descr="20171205_1259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500042"/>
            <a:ext cx="4089808" cy="5453077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31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32</a:t>
            </a:fld>
            <a:endParaRPr lang="hu-HU"/>
          </a:p>
        </p:txBody>
      </p:sp>
      <p:pic>
        <p:nvPicPr>
          <p:cNvPr id="5" name="Kép 4" descr="20180517_0817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642918"/>
            <a:ext cx="4018387" cy="5357850"/>
          </a:xfrm>
          <a:prstGeom prst="rect">
            <a:avLst/>
          </a:prstGeom>
        </p:spPr>
      </p:pic>
      <p:pic>
        <p:nvPicPr>
          <p:cNvPr id="9" name="Kép 8" descr="20180517_0818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5561" y="642918"/>
            <a:ext cx="4018387" cy="53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20171205_1259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571480"/>
            <a:ext cx="4018387" cy="5357850"/>
          </a:xfrm>
        </p:spPr>
      </p:pic>
      <p:pic>
        <p:nvPicPr>
          <p:cNvPr id="8" name="Kép 7" descr="20171205_1259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571480"/>
            <a:ext cx="4018389" cy="5357850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33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20171205_13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4071966" cy="5429288"/>
          </a:xfrm>
        </p:spPr>
      </p:pic>
      <p:pic>
        <p:nvPicPr>
          <p:cNvPr id="8" name="Kép 7" descr="20171205_13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5561" y="357166"/>
            <a:ext cx="4071966" cy="5429288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34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20171205_130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357166"/>
            <a:ext cx="3670000" cy="5572164"/>
          </a:xfrm>
        </p:spPr>
      </p:pic>
      <p:pic>
        <p:nvPicPr>
          <p:cNvPr id="8" name="Kép 7" descr="20171205_130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44" y="357166"/>
            <a:ext cx="4179123" cy="5572164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35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1011222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13-15. Közös </a:t>
            </a:r>
            <a:r>
              <a:rPr lang="hu-HU" b="1" dirty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portréfestés 3-4 tónussal</a:t>
            </a: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0034" y="1500174"/>
            <a:ext cx="8186766" cy="4625989"/>
          </a:xfrm>
        </p:spPr>
        <p:txBody>
          <a:bodyPr>
            <a:normAutofit lnSpcReduction="10000"/>
          </a:bodyPr>
          <a:lstStyle/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Feladat:</a:t>
            </a:r>
          </a:p>
          <a:p>
            <a:pPr indent="17463">
              <a:buNone/>
            </a:pP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Portré 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3-4 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tónusra redukálva, mindenki 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egy-két 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tónust 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fest mindegyik portréra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típusa:</a:t>
            </a:r>
          </a:p>
          <a:p>
            <a:pPr indent="17463">
              <a:buNone/>
            </a:pP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Új ismereteket feldolgozó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kiscsoportos 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munka 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Elvárt eredmények:</a:t>
            </a:r>
          </a:p>
          <a:p>
            <a:pPr indent="17463">
              <a:buNone/>
            </a:pP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Csoportkohézió erősítése, közös alkotás élménye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36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20180116_1209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4286280" cy="3214710"/>
          </a:xfrm>
        </p:spPr>
      </p:pic>
      <p:pic>
        <p:nvPicPr>
          <p:cNvPr id="5" name="Kép 4" descr="20180116_124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214290"/>
            <a:ext cx="4286248" cy="3214686"/>
          </a:xfrm>
          <a:prstGeom prst="rect">
            <a:avLst/>
          </a:prstGeom>
        </p:spPr>
      </p:pic>
      <p:pic>
        <p:nvPicPr>
          <p:cNvPr id="6" name="Kép 5" descr="20180116_124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571876"/>
            <a:ext cx="4143404" cy="3107553"/>
          </a:xfrm>
          <a:prstGeom prst="rect">
            <a:avLst/>
          </a:prstGeom>
        </p:spPr>
      </p:pic>
      <p:pic>
        <p:nvPicPr>
          <p:cNvPr id="7" name="Kép 6" descr="20180116_1209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571876"/>
            <a:ext cx="4143372" cy="3107530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37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20180116_1204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4191029" cy="3143272"/>
          </a:xfrm>
        </p:spPr>
      </p:pic>
      <p:pic>
        <p:nvPicPr>
          <p:cNvPr id="5" name="Kép 4" descr="20180116_1208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00438"/>
            <a:ext cx="4191028" cy="3143271"/>
          </a:xfrm>
          <a:prstGeom prst="rect">
            <a:avLst/>
          </a:prstGeom>
        </p:spPr>
      </p:pic>
      <p:pic>
        <p:nvPicPr>
          <p:cNvPr id="6" name="Kép 5" descr="20180116_1257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00438"/>
            <a:ext cx="4143404" cy="3107553"/>
          </a:xfrm>
          <a:prstGeom prst="rect">
            <a:avLst/>
          </a:prstGeom>
        </p:spPr>
      </p:pic>
      <p:pic>
        <p:nvPicPr>
          <p:cNvPr id="7" name="Kép 6" descr="20180116_1257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19625" y="214290"/>
            <a:ext cx="4167217" cy="3125412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38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20180423_110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4179122" cy="5572164"/>
          </a:xfrm>
        </p:spPr>
      </p:pic>
      <p:pic>
        <p:nvPicPr>
          <p:cNvPr id="8" name="Kép 7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642918"/>
            <a:ext cx="4272987" cy="5578118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39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186766" cy="1131910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Kerámiaműves szak:</a:t>
            </a:r>
            <a:b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</a:b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57224" y="1357298"/>
            <a:ext cx="7829576" cy="50720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sz="28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Ház Balázs</a:t>
            </a:r>
          </a:p>
          <a:p>
            <a:pPr>
              <a:buNone/>
            </a:pPr>
            <a:r>
              <a:rPr lang="hu-HU" sz="28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Magyar Ábel</a:t>
            </a:r>
          </a:p>
          <a:p>
            <a:pPr>
              <a:buNone/>
            </a:pPr>
            <a:r>
              <a:rPr lang="hu-HU" sz="28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Major Maja</a:t>
            </a:r>
          </a:p>
          <a:p>
            <a:pPr>
              <a:buNone/>
            </a:pPr>
            <a:r>
              <a:rPr lang="hu-HU" sz="28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Mátrai István</a:t>
            </a:r>
          </a:p>
          <a:p>
            <a:pPr>
              <a:buNone/>
            </a:pPr>
            <a:r>
              <a:rPr lang="hu-HU" sz="2800" b="1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Miklai</a:t>
            </a:r>
            <a:r>
              <a:rPr lang="hu-HU" sz="28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Fanni </a:t>
            </a:r>
          </a:p>
          <a:p>
            <a:pPr>
              <a:buNone/>
            </a:pPr>
            <a:r>
              <a:rPr lang="hu-HU" sz="28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Vass Karina</a:t>
            </a:r>
          </a:p>
          <a:p>
            <a:pPr>
              <a:buNone/>
            </a:pPr>
            <a:r>
              <a:rPr lang="hu-HU" sz="28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Váradi Veronika </a:t>
            </a:r>
          </a:p>
          <a:p>
            <a:pPr>
              <a:buNone/>
            </a:pPr>
            <a:endParaRPr lang="hu-HU" sz="2800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>
              <a:buNone/>
            </a:pPr>
            <a:r>
              <a:rPr lang="hu-HU" sz="28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Szaktanár: Gaál Ildikó</a:t>
            </a:r>
            <a:br>
              <a:rPr lang="hu-HU" sz="28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</a:br>
            <a:endParaRPr lang="hu-HU" sz="2800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4</a:t>
            </a:fld>
            <a:endParaRPr lang="hu-HU"/>
          </a:p>
        </p:txBody>
      </p:sp>
      <p:pic>
        <p:nvPicPr>
          <p:cNvPr id="11" name="Kép 10" descr="20180515_1234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1428736"/>
            <a:ext cx="4857752" cy="3643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20180423_11004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214290"/>
            <a:ext cx="4297259" cy="5786478"/>
          </a:xfrm>
        </p:spPr>
      </p:pic>
      <p:pic>
        <p:nvPicPr>
          <p:cNvPr id="9" name="Kép 8" descr="20180423_1100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14290"/>
            <a:ext cx="4175719" cy="5786454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40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20180423_1102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428604"/>
            <a:ext cx="4447016" cy="5929354"/>
          </a:xfrm>
        </p:spPr>
      </p:pic>
      <p:pic>
        <p:nvPicPr>
          <p:cNvPr id="8" name="Kép 7" descr="20180423_1103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28604"/>
            <a:ext cx="4287969" cy="5929354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41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20180423_1102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4179123" cy="5572164"/>
          </a:xfrm>
        </p:spPr>
      </p:pic>
      <p:pic>
        <p:nvPicPr>
          <p:cNvPr id="8" name="Kép 7" descr="20180423_1103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7166"/>
            <a:ext cx="4179123" cy="5572164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42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20180423_110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357166"/>
            <a:ext cx="4339858" cy="5786478"/>
          </a:xfrm>
          <a:prstGeom prst="rect">
            <a:avLst/>
          </a:prstGeom>
        </p:spPr>
      </p:pic>
      <p:pic>
        <p:nvPicPr>
          <p:cNvPr id="8" name="Tartalom helye 7" descr="20180423_11023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357166"/>
            <a:ext cx="4214948" cy="5786478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43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20180423_1102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4143404" cy="5524539"/>
          </a:xfrm>
        </p:spPr>
      </p:pic>
      <p:pic>
        <p:nvPicPr>
          <p:cNvPr id="8" name="Kép 7" descr="20180423_110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57166"/>
            <a:ext cx="3972505" cy="5500702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44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16-18. Metamorfózis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Feladat: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Állat emberré alakulásának ábrázolása 5 lépésben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típusa: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Tanult  ismereteket új formában alkalmazó páros munka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Elvárt eredmények: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Fantázia, alkalmazkodó képesség fejlődése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45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20171128_1353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4191029" cy="3143272"/>
          </a:xfrm>
        </p:spPr>
      </p:pic>
      <p:pic>
        <p:nvPicPr>
          <p:cNvPr id="5" name="Kép 4" descr="20171128_1353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14290"/>
            <a:ext cx="4143372" cy="3107529"/>
          </a:xfrm>
          <a:prstGeom prst="rect">
            <a:avLst/>
          </a:prstGeom>
        </p:spPr>
      </p:pic>
      <p:pic>
        <p:nvPicPr>
          <p:cNvPr id="8" name="Kép 7" descr="20171128_1354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429000"/>
            <a:ext cx="4214842" cy="3161132"/>
          </a:xfrm>
          <a:prstGeom prst="rect">
            <a:avLst/>
          </a:prstGeom>
        </p:spPr>
      </p:pic>
      <p:pic>
        <p:nvPicPr>
          <p:cNvPr id="9" name="Kép 8" descr="20171205_1147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7" y="3429000"/>
            <a:ext cx="4191029" cy="3143272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46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20171205_1147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143404" cy="3107553"/>
          </a:xfrm>
        </p:spPr>
      </p:pic>
      <p:pic>
        <p:nvPicPr>
          <p:cNvPr id="5" name="Kép 4" descr="20171205_1144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85728"/>
            <a:ext cx="4119592" cy="3089694"/>
          </a:xfrm>
          <a:prstGeom prst="rect">
            <a:avLst/>
          </a:prstGeom>
        </p:spPr>
      </p:pic>
      <p:pic>
        <p:nvPicPr>
          <p:cNvPr id="6" name="Kép 5" descr="20171205_1144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500438"/>
            <a:ext cx="4143372" cy="3107529"/>
          </a:xfrm>
          <a:prstGeom prst="rect">
            <a:avLst/>
          </a:prstGeom>
        </p:spPr>
      </p:pic>
      <p:pic>
        <p:nvPicPr>
          <p:cNvPr id="8" name="Kép 7" descr="20171205_1144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500437"/>
            <a:ext cx="4214842" cy="3161131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47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rtalom helye 11" descr="20180423_111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214290"/>
            <a:ext cx="2286016" cy="3048021"/>
          </a:xfrm>
        </p:spPr>
      </p:pic>
      <p:pic>
        <p:nvPicPr>
          <p:cNvPr id="13" name="Kép 12" descr="20180423_111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214290"/>
            <a:ext cx="2286016" cy="3048021"/>
          </a:xfrm>
          <a:prstGeom prst="rect">
            <a:avLst/>
          </a:prstGeom>
        </p:spPr>
      </p:pic>
      <p:pic>
        <p:nvPicPr>
          <p:cNvPr id="14" name="Kép 13" descr="20180423_1110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214290"/>
            <a:ext cx="2303876" cy="3071834"/>
          </a:xfrm>
          <a:prstGeom prst="rect">
            <a:avLst/>
          </a:prstGeom>
        </p:spPr>
      </p:pic>
      <p:pic>
        <p:nvPicPr>
          <p:cNvPr id="15" name="Kép 14" descr="20180423_1110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0232" y="3500438"/>
            <a:ext cx="2303876" cy="3071834"/>
          </a:xfrm>
          <a:prstGeom prst="rect">
            <a:avLst/>
          </a:prstGeom>
        </p:spPr>
      </p:pic>
      <p:pic>
        <p:nvPicPr>
          <p:cNvPr id="17" name="Kép 16" descr="20180423_1111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500438"/>
            <a:ext cx="2286015" cy="3048021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48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rtalom helye 11" descr="20180423_1108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214290"/>
            <a:ext cx="2214578" cy="3081649"/>
          </a:xfrm>
        </p:spPr>
      </p:pic>
      <p:pic>
        <p:nvPicPr>
          <p:cNvPr id="13" name="Kép 12" descr="20180423_1109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214290"/>
            <a:ext cx="2214577" cy="3104653"/>
          </a:xfrm>
          <a:prstGeom prst="rect">
            <a:avLst/>
          </a:prstGeom>
        </p:spPr>
      </p:pic>
      <p:pic>
        <p:nvPicPr>
          <p:cNvPr id="14" name="Kép 13" descr="20180423_1109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82900" y="214291"/>
            <a:ext cx="2303875" cy="3071834"/>
          </a:xfrm>
          <a:prstGeom prst="rect">
            <a:avLst/>
          </a:prstGeom>
        </p:spPr>
      </p:pic>
      <p:pic>
        <p:nvPicPr>
          <p:cNvPr id="15" name="Kép 14" descr="20180423_1109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14546" y="3500438"/>
            <a:ext cx="2339595" cy="3119460"/>
          </a:xfrm>
          <a:prstGeom prst="rect">
            <a:avLst/>
          </a:prstGeom>
        </p:spPr>
      </p:pic>
      <p:pic>
        <p:nvPicPr>
          <p:cNvPr id="16" name="Kép 15" descr="20180423_1109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75" y="3500438"/>
            <a:ext cx="2357455" cy="3143272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49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Mozgókép- és animáció készítő szak: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14348" y="1714488"/>
            <a:ext cx="7500990" cy="44116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sz="26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Benedek Vilmos               Monostori Ádám                   </a:t>
            </a:r>
          </a:p>
          <a:p>
            <a:pPr>
              <a:buNone/>
            </a:pPr>
            <a:r>
              <a:rPr lang="hu-HU" sz="2600" b="1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Ekkert</a:t>
            </a:r>
            <a:r>
              <a:rPr lang="hu-HU" sz="26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Lili                           Simon Nóra</a:t>
            </a:r>
          </a:p>
          <a:p>
            <a:pPr>
              <a:buNone/>
            </a:pPr>
            <a:r>
              <a:rPr lang="hu-HU" sz="26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Fehérvári Erik                    </a:t>
            </a:r>
            <a:r>
              <a:rPr lang="hu-HU" sz="2600" b="1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Turger</a:t>
            </a:r>
            <a:r>
              <a:rPr lang="hu-HU" sz="26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Virág</a:t>
            </a:r>
          </a:p>
          <a:p>
            <a:pPr>
              <a:buNone/>
            </a:pPr>
            <a:r>
              <a:rPr lang="hu-HU" sz="2600" b="1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Fajcsi</a:t>
            </a:r>
            <a:r>
              <a:rPr lang="hu-HU" sz="26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Dominik                  Vajai Robin </a:t>
            </a:r>
          </a:p>
          <a:p>
            <a:pPr>
              <a:buNone/>
            </a:pPr>
            <a:r>
              <a:rPr lang="hu-HU" sz="26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Fenyvesi Katalin                Wéber Veronika</a:t>
            </a:r>
          </a:p>
          <a:p>
            <a:pPr>
              <a:buNone/>
            </a:pPr>
            <a:r>
              <a:rPr lang="hu-HU" sz="2600" b="1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Mikics</a:t>
            </a:r>
            <a:r>
              <a:rPr lang="hu-HU" sz="26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Fanni </a:t>
            </a:r>
          </a:p>
          <a:p>
            <a:pPr>
              <a:buNone/>
            </a:pPr>
            <a:endParaRPr lang="hu-HU" sz="2600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>
              <a:buNone/>
            </a:pPr>
            <a:r>
              <a:rPr lang="hu-HU" sz="28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Szaktanár: Papp László</a:t>
            </a:r>
            <a:endParaRPr lang="hu-HU" sz="2800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423_1104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285728"/>
            <a:ext cx="2214578" cy="2952770"/>
          </a:xfrm>
        </p:spPr>
      </p:pic>
      <p:pic>
        <p:nvPicPr>
          <p:cNvPr id="5" name="Kép 4" descr="20180423_1104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5446" y="285728"/>
            <a:ext cx="2196718" cy="2928958"/>
          </a:xfrm>
          <a:prstGeom prst="rect">
            <a:avLst/>
          </a:prstGeom>
        </p:spPr>
      </p:pic>
      <p:pic>
        <p:nvPicPr>
          <p:cNvPr id="6" name="Kép 5" descr="20180423_1105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3429000"/>
            <a:ext cx="2250299" cy="3000396"/>
          </a:xfrm>
          <a:prstGeom prst="rect">
            <a:avLst/>
          </a:prstGeom>
        </p:spPr>
      </p:pic>
      <p:pic>
        <p:nvPicPr>
          <p:cNvPr id="7" name="Kép 6" descr="20180423_1105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285728"/>
            <a:ext cx="2178859" cy="2905145"/>
          </a:xfrm>
          <a:prstGeom prst="rect">
            <a:avLst/>
          </a:prstGeom>
        </p:spPr>
      </p:pic>
      <p:pic>
        <p:nvPicPr>
          <p:cNvPr id="8" name="Kép 7" descr="20180423_1105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76" y="3429000"/>
            <a:ext cx="2250297" cy="3000396"/>
          </a:xfrm>
          <a:prstGeom prst="rect">
            <a:avLst/>
          </a:prstGeom>
        </p:spPr>
      </p:pic>
      <p:sp>
        <p:nvSpPr>
          <p:cNvPr id="13" name="Dia számának hely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50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rtalom helye 9" descr="20180514_0859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5" y="214291"/>
            <a:ext cx="2303875" cy="3071833"/>
          </a:xfrm>
        </p:spPr>
      </p:pic>
      <p:pic>
        <p:nvPicPr>
          <p:cNvPr id="11" name="Kép 10" descr="20180514_0859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214290"/>
            <a:ext cx="2268157" cy="3024209"/>
          </a:xfrm>
          <a:prstGeom prst="rect">
            <a:avLst/>
          </a:prstGeom>
        </p:spPr>
      </p:pic>
      <p:pic>
        <p:nvPicPr>
          <p:cNvPr id="12" name="Kép 11" descr="20180514_0859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93586" y="214290"/>
            <a:ext cx="2250296" cy="3000395"/>
          </a:xfrm>
          <a:prstGeom prst="rect">
            <a:avLst/>
          </a:prstGeom>
        </p:spPr>
      </p:pic>
      <p:pic>
        <p:nvPicPr>
          <p:cNvPr id="13" name="Kép 12" descr="20180514_090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3429000"/>
            <a:ext cx="2303876" cy="3071834"/>
          </a:xfrm>
          <a:prstGeom prst="rect">
            <a:avLst/>
          </a:prstGeom>
        </p:spPr>
      </p:pic>
      <p:pic>
        <p:nvPicPr>
          <p:cNvPr id="14" name="Kép 13" descr="20180514_0902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76" y="3429000"/>
            <a:ext cx="2303857" cy="3071810"/>
          </a:xfrm>
          <a:prstGeom prst="rect">
            <a:avLst/>
          </a:prstGeom>
        </p:spPr>
      </p:pic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51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artalom helye 12" descr="20180514_0916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9" y="285728"/>
            <a:ext cx="2214578" cy="3089266"/>
          </a:xfrm>
        </p:spPr>
      </p:pic>
      <p:pic>
        <p:nvPicPr>
          <p:cNvPr id="14" name="Kép 13" descr="20180514_0916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4713" y="285728"/>
            <a:ext cx="2027671" cy="3071834"/>
          </a:xfrm>
          <a:prstGeom prst="rect">
            <a:avLst/>
          </a:prstGeom>
        </p:spPr>
      </p:pic>
      <p:pic>
        <p:nvPicPr>
          <p:cNvPr id="15" name="Kép 14" descr="20180514_0916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50652" y="285728"/>
            <a:ext cx="2084279" cy="3071834"/>
          </a:xfrm>
          <a:prstGeom prst="rect">
            <a:avLst/>
          </a:prstGeom>
        </p:spPr>
      </p:pic>
      <p:pic>
        <p:nvPicPr>
          <p:cNvPr id="16" name="Kép 15" descr="20180514_0916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8860" y="3500438"/>
            <a:ext cx="2017346" cy="3075300"/>
          </a:xfrm>
          <a:prstGeom prst="rect">
            <a:avLst/>
          </a:prstGeom>
        </p:spPr>
      </p:pic>
      <p:pic>
        <p:nvPicPr>
          <p:cNvPr id="17" name="Kép 16" descr="20180514_0916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76" y="3500438"/>
            <a:ext cx="2129805" cy="3071834"/>
          </a:xfrm>
          <a:prstGeom prst="rect">
            <a:avLst/>
          </a:prstGeom>
        </p:spPr>
      </p:pic>
      <p:sp>
        <p:nvSpPr>
          <p:cNvPr id="18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52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53</a:t>
            </a:fld>
            <a:endParaRPr lang="hu-HU"/>
          </a:p>
        </p:txBody>
      </p:sp>
      <p:pic>
        <p:nvPicPr>
          <p:cNvPr id="10" name="Kép 9" descr="20180517_081300(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214290"/>
            <a:ext cx="2357454" cy="3143271"/>
          </a:xfrm>
          <a:prstGeom prst="rect">
            <a:avLst/>
          </a:prstGeom>
        </p:spPr>
      </p:pic>
      <p:pic>
        <p:nvPicPr>
          <p:cNvPr id="11" name="Kép 10" descr="20180517_0813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214290"/>
            <a:ext cx="2357454" cy="3143272"/>
          </a:xfrm>
          <a:prstGeom prst="rect">
            <a:avLst/>
          </a:prstGeom>
        </p:spPr>
      </p:pic>
      <p:pic>
        <p:nvPicPr>
          <p:cNvPr id="12" name="Kép 11" descr="20180517_0813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214290"/>
            <a:ext cx="2217239" cy="3143272"/>
          </a:xfrm>
          <a:prstGeom prst="rect">
            <a:avLst/>
          </a:prstGeom>
        </p:spPr>
      </p:pic>
      <p:pic>
        <p:nvPicPr>
          <p:cNvPr id="13" name="Kép 12" descr="20180517_0813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3500438"/>
            <a:ext cx="2335513" cy="3143272"/>
          </a:xfrm>
          <a:prstGeom prst="rect">
            <a:avLst/>
          </a:prstGeom>
        </p:spPr>
      </p:pic>
      <p:pic>
        <p:nvPicPr>
          <p:cNvPr id="14" name="Kép 13" descr="20180517_0813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38" y="3500438"/>
            <a:ext cx="2230562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17_0814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214290"/>
            <a:ext cx="2153415" cy="3000395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54</a:t>
            </a:fld>
            <a:endParaRPr lang="hu-HU"/>
          </a:p>
        </p:txBody>
      </p:sp>
      <p:pic>
        <p:nvPicPr>
          <p:cNvPr id="6" name="Kép 5" descr="20180517_0814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214290"/>
            <a:ext cx="2250298" cy="3000396"/>
          </a:xfrm>
          <a:prstGeom prst="rect">
            <a:avLst/>
          </a:prstGeom>
        </p:spPr>
      </p:pic>
      <p:pic>
        <p:nvPicPr>
          <p:cNvPr id="7" name="Kép 6" descr="20180517_0815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214290"/>
            <a:ext cx="2250298" cy="3000396"/>
          </a:xfrm>
          <a:prstGeom prst="rect">
            <a:avLst/>
          </a:prstGeom>
        </p:spPr>
      </p:pic>
      <p:pic>
        <p:nvPicPr>
          <p:cNvPr id="8" name="Kép 7" descr="20180517_0815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14546" y="3429000"/>
            <a:ext cx="2205787" cy="3035731"/>
          </a:xfrm>
          <a:prstGeom prst="rect">
            <a:avLst/>
          </a:prstGeom>
        </p:spPr>
      </p:pic>
      <p:pic>
        <p:nvPicPr>
          <p:cNvPr id="9" name="Kép 8" descr="20180517_0815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38" y="3429000"/>
            <a:ext cx="2250297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19-21. Önarckép különböző lelki állapotokban fotózott képekről 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Feladat: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Önarckép rajzolása grimaszolós </a:t>
            </a:r>
            <a:r>
              <a:rPr lang="hu-HU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selfik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alapján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típusa: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Vizuális információ hagyományostól eltérő feldolgozása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Elvárt eredmények: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Önismeret, empatikus készség fejlesztése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55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20180423_1119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250" y="500042"/>
            <a:ext cx="3989902" cy="5429288"/>
          </a:xfrm>
          <a:prstGeom prst="rect">
            <a:avLst/>
          </a:prstGeom>
        </p:spPr>
      </p:pic>
      <p:pic>
        <p:nvPicPr>
          <p:cNvPr id="10" name="Kép 9" descr="20180423_112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4105" y="500042"/>
            <a:ext cx="3858601" cy="5429288"/>
          </a:xfrm>
          <a:prstGeom prst="rect">
            <a:avLst/>
          </a:prstGeom>
        </p:spPr>
      </p:pic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56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 descr="20180423_112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571480"/>
            <a:ext cx="3727591" cy="5429288"/>
          </a:xfrm>
        </p:spPr>
      </p:pic>
      <p:pic>
        <p:nvPicPr>
          <p:cNvPr id="9" name="Kép 8" descr="20180423_112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571480"/>
            <a:ext cx="4066643" cy="5429288"/>
          </a:xfrm>
          <a:prstGeom prst="rect">
            <a:avLst/>
          </a:prstGeom>
        </p:spPr>
      </p:pic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57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20180423_112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428604"/>
            <a:ext cx="3911213" cy="5214950"/>
          </a:xfrm>
          <a:prstGeom prst="rect">
            <a:avLst/>
          </a:prstGeom>
        </p:spPr>
      </p:pic>
      <p:pic>
        <p:nvPicPr>
          <p:cNvPr id="9" name="Kép 8" descr="20180423_112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1297" y="428604"/>
            <a:ext cx="3911231" cy="5214974"/>
          </a:xfrm>
          <a:prstGeom prst="rect">
            <a:avLst/>
          </a:prstGeom>
        </p:spPr>
      </p:pic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58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20180423_112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4179123" cy="5572164"/>
          </a:xfrm>
        </p:spPr>
      </p:pic>
      <p:pic>
        <p:nvPicPr>
          <p:cNvPr id="9" name="Kép 8" descr="20180423_1120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57166"/>
            <a:ext cx="4090698" cy="5572164"/>
          </a:xfrm>
          <a:prstGeom prst="rect">
            <a:avLst/>
          </a:prstGeom>
        </p:spPr>
      </p:pic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59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5720" y="571480"/>
            <a:ext cx="8401080" cy="5554683"/>
          </a:xfrm>
        </p:spPr>
        <p:txBody>
          <a:bodyPr>
            <a:normAutofit fontScale="92500" lnSpcReduction="10000"/>
          </a:bodyPr>
          <a:lstStyle/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Az első félévében önismereti, tanulás módszertani foglalkozásokon vettek részt, és rajzolás és festés jellegű feladatokat végeztek el. A második félévben a mozgókép- és animáció készítő szakos diákok báb animációs filmeket készítettek. 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A kerámiaműves diákokkal a tárgyak elkészítését az iskolai műhelyben valósítottuk meg, de az égetést külső helyszínen, a bárdudvarnoki Nemzetközi Üveg Alkotótelepen végeztük el. Itt a </a:t>
            </a:r>
            <a:r>
              <a:rPr lang="hu-HU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raku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égetés és az üvegformázás technikájával ismerkedhettek meg a tanulók.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 descr="20180514_0909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1" y="500042"/>
            <a:ext cx="4018389" cy="5357850"/>
          </a:xfrm>
        </p:spPr>
      </p:pic>
      <p:pic>
        <p:nvPicPr>
          <p:cNvPr id="9" name="Kép 8" descr="20180423_1121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500042"/>
            <a:ext cx="4026689" cy="5357826"/>
          </a:xfrm>
          <a:prstGeom prst="rect">
            <a:avLst/>
          </a:prstGeom>
        </p:spPr>
      </p:pic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60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20180423_1119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500042"/>
            <a:ext cx="4071966" cy="5429288"/>
          </a:xfrm>
        </p:spPr>
      </p:pic>
      <p:pic>
        <p:nvPicPr>
          <p:cNvPr id="9" name="Kép 8" descr="20180423_112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6998" y="500042"/>
            <a:ext cx="3962590" cy="5429288"/>
          </a:xfrm>
          <a:prstGeom prst="rect">
            <a:avLst/>
          </a:prstGeom>
        </p:spPr>
      </p:pic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61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20180423_112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357166"/>
            <a:ext cx="4000528" cy="5334038"/>
          </a:xfrm>
        </p:spPr>
      </p:pic>
      <p:pic>
        <p:nvPicPr>
          <p:cNvPr id="8" name="Kép 7" descr="20180514_0907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8454" y="357166"/>
            <a:ext cx="4018388" cy="5357850"/>
          </a:xfrm>
          <a:prstGeom prst="rect">
            <a:avLst/>
          </a:prstGeom>
        </p:spPr>
      </p:pic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62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20180423_1121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4121233" cy="5643602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63</a:t>
            </a:fld>
            <a:endParaRPr lang="hu-HU"/>
          </a:p>
        </p:txBody>
      </p:sp>
      <p:pic>
        <p:nvPicPr>
          <p:cNvPr id="5" name="Kép 4" descr="20180522_1515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5" y="357166"/>
            <a:ext cx="4075361" cy="5643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22_1045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571480"/>
            <a:ext cx="3709263" cy="5458589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64</a:t>
            </a:fld>
            <a:endParaRPr lang="hu-HU"/>
          </a:p>
        </p:txBody>
      </p:sp>
      <p:pic>
        <p:nvPicPr>
          <p:cNvPr id="6" name="Kép 5" descr="33216435_2108811906041597_7475617082378289152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82" y="571480"/>
            <a:ext cx="4013712" cy="5429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ép 24" descr="33216435_2108811906041597_747561708237828915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4929198"/>
            <a:ext cx="1161864" cy="1571636"/>
          </a:xfrm>
          <a:prstGeom prst="rect">
            <a:avLst/>
          </a:prstGeom>
        </p:spPr>
      </p:pic>
      <p:pic>
        <p:nvPicPr>
          <p:cNvPr id="27" name="Kép 26" descr="20180522_1045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3429000"/>
            <a:ext cx="1143008" cy="1682061"/>
          </a:xfrm>
          <a:prstGeom prst="rect">
            <a:avLst/>
          </a:prstGeom>
        </p:spPr>
      </p:pic>
      <p:pic>
        <p:nvPicPr>
          <p:cNvPr id="12" name="Kép 11" descr="20180423_112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1857364"/>
            <a:ext cx="1177134" cy="1714512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5043510"/>
          </a:xfrm>
        </p:spPr>
        <p:txBody>
          <a:bodyPr/>
          <a:lstStyle/>
          <a:p>
            <a:pPr indent="17463">
              <a:buNone/>
            </a:pP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>
              <a:buNone/>
            </a:pPr>
            <a:endParaRPr lang="hu-HU" dirty="0"/>
          </a:p>
        </p:txBody>
      </p:sp>
      <p:pic>
        <p:nvPicPr>
          <p:cNvPr id="4" name="Kép 3" descr="20180423_1119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4414" y="1857364"/>
            <a:ext cx="1154972" cy="1571636"/>
          </a:xfrm>
          <a:prstGeom prst="rect">
            <a:avLst/>
          </a:prstGeom>
        </p:spPr>
      </p:pic>
      <p:pic>
        <p:nvPicPr>
          <p:cNvPr id="5" name="Kép 4" descr="20180423_1119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57422" y="1857364"/>
            <a:ext cx="1178728" cy="1571636"/>
          </a:xfrm>
          <a:prstGeom prst="rect">
            <a:avLst/>
          </a:prstGeom>
        </p:spPr>
      </p:pic>
      <p:pic>
        <p:nvPicPr>
          <p:cNvPr id="7" name="Kép 6" descr="20180423_1120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3438" y="1857364"/>
            <a:ext cx="1178728" cy="1571636"/>
          </a:xfrm>
          <a:prstGeom prst="rect">
            <a:avLst/>
          </a:prstGeom>
        </p:spPr>
      </p:pic>
      <p:pic>
        <p:nvPicPr>
          <p:cNvPr id="8" name="Kép 7" descr="20180423_11202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57884" y="1857364"/>
            <a:ext cx="1116964" cy="1571636"/>
          </a:xfrm>
          <a:prstGeom prst="rect">
            <a:avLst/>
          </a:prstGeom>
        </p:spPr>
      </p:pic>
      <p:pic>
        <p:nvPicPr>
          <p:cNvPr id="9" name="Kép 8" descr="20180423_11203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29454" y="1857364"/>
            <a:ext cx="1178727" cy="1571636"/>
          </a:xfrm>
          <a:prstGeom prst="rect">
            <a:avLst/>
          </a:prstGeom>
        </p:spPr>
      </p:pic>
      <p:pic>
        <p:nvPicPr>
          <p:cNvPr id="10" name="Kép 9" descr="20180423_11203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57422" y="5000636"/>
            <a:ext cx="1143008" cy="1524010"/>
          </a:xfrm>
          <a:prstGeom prst="rect">
            <a:avLst/>
          </a:prstGeom>
        </p:spPr>
      </p:pic>
      <p:pic>
        <p:nvPicPr>
          <p:cNvPr id="11" name="Kép 10" descr="20180423_11205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00430" y="3429000"/>
            <a:ext cx="1178727" cy="1571636"/>
          </a:xfrm>
          <a:prstGeom prst="rect">
            <a:avLst/>
          </a:prstGeom>
        </p:spPr>
      </p:pic>
      <p:pic>
        <p:nvPicPr>
          <p:cNvPr id="13" name="Kép 12" descr="20180423_11205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679156" y="3429000"/>
            <a:ext cx="1178728" cy="1571636"/>
          </a:xfrm>
          <a:prstGeom prst="rect">
            <a:avLst/>
          </a:prstGeom>
        </p:spPr>
      </p:pic>
      <p:pic>
        <p:nvPicPr>
          <p:cNvPr id="14" name="Kép 13" descr="20180423_11210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786446" y="3429000"/>
            <a:ext cx="1196569" cy="1595425"/>
          </a:xfrm>
          <a:prstGeom prst="rect">
            <a:avLst/>
          </a:prstGeom>
        </p:spPr>
      </p:pic>
      <p:pic>
        <p:nvPicPr>
          <p:cNvPr id="15" name="Kép 14" descr="20180423_112114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929454" y="3429000"/>
            <a:ext cx="1177186" cy="1571636"/>
          </a:xfrm>
          <a:prstGeom prst="rect">
            <a:avLst/>
          </a:prstGeom>
        </p:spPr>
      </p:pic>
      <p:pic>
        <p:nvPicPr>
          <p:cNvPr id="16" name="Kép 15" descr="20180423_11204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86446" y="5000636"/>
            <a:ext cx="1142990" cy="1523986"/>
          </a:xfrm>
          <a:prstGeom prst="rect">
            <a:avLst/>
          </a:prstGeom>
        </p:spPr>
      </p:pic>
      <p:pic>
        <p:nvPicPr>
          <p:cNvPr id="19" name="Kép 18" descr="20180423_11212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500430" y="5000636"/>
            <a:ext cx="1143008" cy="1520862"/>
          </a:xfrm>
          <a:prstGeom prst="rect">
            <a:avLst/>
          </a:prstGeom>
        </p:spPr>
      </p:pic>
      <p:pic>
        <p:nvPicPr>
          <p:cNvPr id="20" name="Kép 19" descr="20180514_090950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929454" y="5000636"/>
            <a:ext cx="1125149" cy="1500198"/>
          </a:xfrm>
          <a:prstGeom prst="rect">
            <a:avLst/>
          </a:prstGeom>
        </p:spPr>
      </p:pic>
      <p:sp>
        <p:nvSpPr>
          <p:cNvPr id="21" name="Dia számának hely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65</a:t>
            </a:fld>
            <a:endParaRPr lang="hu-HU"/>
          </a:p>
        </p:txBody>
      </p:sp>
      <p:pic>
        <p:nvPicPr>
          <p:cNvPr id="22" name="Kép 21" descr="20180517_081657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643438" y="5000635"/>
            <a:ext cx="1143008" cy="1524009"/>
          </a:xfrm>
          <a:prstGeom prst="rect">
            <a:avLst/>
          </a:prstGeom>
        </p:spPr>
      </p:pic>
      <p:pic>
        <p:nvPicPr>
          <p:cNvPr id="26" name="Kép 25" descr="20180522_151546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214414" y="3429000"/>
            <a:ext cx="1143008" cy="1582850"/>
          </a:xfrm>
          <a:prstGeom prst="rect">
            <a:avLst/>
          </a:prstGeom>
        </p:spPr>
      </p:pic>
      <p:sp>
        <p:nvSpPr>
          <p:cNvPr id="23" name="Cím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215968"/>
                </a:solidFill>
                <a:latin typeface="Constantia" pitchFamily="18" charset="0"/>
              </a:rPr>
              <a:t>Osztály önarckép</a:t>
            </a:r>
            <a:endParaRPr lang="hu-HU" b="1" dirty="0">
              <a:solidFill>
                <a:srgbClr val="215968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22-24. Portré láncban rajzolva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0034" y="1285860"/>
            <a:ext cx="8186766" cy="4840303"/>
          </a:xfrm>
        </p:spPr>
        <p:txBody>
          <a:bodyPr>
            <a:normAutofit fontScale="92500" lnSpcReduction="10000"/>
          </a:bodyPr>
          <a:lstStyle/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Feladat: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Mindenki egy tetszőleges színű pasztell krétával 10 percenkénti váltással minden rajzba belerajzol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típusa: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Tanult  ismereteket új formában alkalmazó csoportos munka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Elvárt eredmények: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Csoportkohézió erősítése, közös alkotás élménye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66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20180416_0808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429000"/>
            <a:ext cx="4119591" cy="3089693"/>
          </a:xfrm>
        </p:spPr>
      </p:pic>
      <p:pic>
        <p:nvPicPr>
          <p:cNvPr id="5" name="Kép 4" descr="20180416_0813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500438"/>
            <a:ext cx="3976715" cy="2982536"/>
          </a:xfrm>
          <a:prstGeom prst="rect">
            <a:avLst/>
          </a:prstGeom>
        </p:spPr>
      </p:pic>
      <p:pic>
        <p:nvPicPr>
          <p:cNvPr id="6" name="Kép 5" descr="20180416_0807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214290"/>
            <a:ext cx="4095747" cy="3071810"/>
          </a:xfrm>
          <a:prstGeom prst="rect">
            <a:avLst/>
          </a:prstGeom>
        </p:spPr>
      </p:pic>
      <p:pic>
        <p:nvPicPr>
          <p:cNvPr id="7" name="Kép 6" descr="20180416_0810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285728"/>
            <a:ext cx="4000529" cy="3000396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67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 descr="20180416_085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19" y="214290"/>
            <a:ext cx="4095779" cy="3071834"/>
          </a:xfrm>
        </p:spPr>
      </p:pic>
      <p:pic>
        <p:nvPicPr>
          <p:cNvPr id="7" name="Kép 6" descr="20180416_0928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429000"/>
            <a:ext cx="4000528" cy="3000396"/>
          </a:xfrm>
          <a:prstGeom prst="rect">
            <a:avLst/>
          </a:prstGeom>
        </p:spPr>
      </p:pic>
      <p:pic>
        <p:nvPicPr>
          <p:cNvPr id="9" name="Kép 8" descr="20180416_0909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214290"/>
            <a:ext cx="4135753" cy="3101815"/>
          </a:xfrm>
          <a:prstGeom prst="rect">
            <a:avLst/>
          </a:prstGeom>
        </p:spPr>
      </p:pic>
      <p:pic>
        <p:nvPicPr>
          <p:cNvPr id="10" name="Kép 9" descr="20180416_0928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29000"/>
            <a:ext cx="4000496" cy="3000372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68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20180416_1029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428605"/>
            <a:ext cx="4108336" cy="5715040"/>
          </a:xfrm>
        </p:spPr>
      </p:pic>
      <p:pic>
        <p:nvPicPr>
          <p:cNvPr id="10" name="Kép 9" descr="Kép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693" y="428604"/>
            <a:ext cx="4055458" cy="5715040"/>
          </a:xfrm>
          <a:prstGeom prst="rect">
            <a:avLst/>
          </a:prstGeom>
        </p:spPr>
      </p:pic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69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1472" y="500042"/>
            <a:ext cx="8115328" cy="5626121"/>
          </a:xfrm>
        </p:spPr>
        <p:txBody>
          <a:bodyPr>
            <a:normAutofit lnSpcReduction="10000"/>
          </a:bodyPr>
          <a:lstStyle/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A hetente egy alkalommal tartandó 2-3 órás foglalkozások célja a fantázia, kreativitás, alkotóképesség, kifejezőkészség, ön- és társismeret, kommunikáció, tolerancia, osztályközösség fejlesztése játékos, élményt adó feladatokkal. A program keretein belül lehetőség adódik a kötetlen légkörben alkotásra érdemjegyek nélkül, eddig ismeretlen eszközök, technikák kipróbálására, megismerésére, a közös alkotás élményének megtapasztalására.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rtalom helye 9" descr="20180416_1029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500042"/>
            <a:ext cx="4200050" cy="5643602"/>
          </a:xfrm>
        </p:spPr>
      </p:pic>
      <p:pic>
        <p:nvPicPr>
          <p:cNvPr id="11" name="Kép 10" descr="20180416_103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1525" y="500042"/>
            <a:ext cx="3800335" cy="5643602"/>
          </a:xfrm>
          <a:prstGeom prst="rect">
            <a:avLst/>
          </a:prstGeom>
        </p:spPr>
      </p:pic>
      <p:sp>
        <p:nvSpPr>
          <p:cNvPr id="12" name="Dia számának hely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70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20180416_103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642918"/>
            <a:ext cx="4125544" cy="5500726"/>
          </a:xfrm>
        </p:spPr>
      </p:pic>
      <p:pic>
        <p:nvPicPr>
          <p:cNvPr id="8" name="Kép 7" descr="20180416_103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6374" y="642918"/>
            <a:ext cx="3956086" cy="5500726"/>
          </a:xfrm>
          <a:prstGeom prst="rect">
            <a:avLst/>
          </a:prstGeom>
        </p:spPr>
      </p:pic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71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20180416_103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357166"/>
            <a:ext cx="3857652" cy="5672203"/>
          </a:xfrm>
        </p:spPr>
      </p:pic>
      <p:pic>
        <p:nvPicPr>
          <p:cNvPr id="8" name="Kép 7" descr="20180416_103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57166"/>
            <a:ext cx="3973513" cy="5643602"/>
          </a:xfrm>
          <a:prstGeom prst="rect">
            <a:avLst/>
          </a:prstGeom>
        </p:spPr>
      </p:pic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72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20180416_103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571480"/>
            <a:ext cx="4125544" cy="5500726"/>
          </a:xfrm>
        </p:spPr>
      </p:pic>
      <p:pic>
        <p:nvPicPr>
          <p:cNvPr id="8" name="Kép 7" descr="20180514_0917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571480"/>
            <a:ext cx="4125545" cy="5500726"/>
          </a:xfrm>
          <a:prstGeom prst="rect">
            <a:avLst/>
          </a:prstGeom>
        </p:spPr>
      </p:pic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73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20180416_1028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3950039" cy="5715040"/>
          </a:xfrm>
        </p:spPr>
      </p:pic>
      <p:pic>
        <p:nvPicPr>
          <p:cNvPr id="8" name="Kép 7" descr="20180416_103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6563" y="428604"/>
            <a:ext cx="4023447" cy="5715040"/>
          </a:xfrm>
          <a:prstGeom prst="rect">
            <a:avLst/>
          </a:prstGeom>
        </p:spPr>
      </p:pic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74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25-27. Portrémintázás 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0034" y="1785926"/>
            <a:ext cx="8186766" cy="4340237"/>
          </a:xfrm>
        </p:spPr>
        <p:txBody>
          <a:bodyPr>
            <a:normAutofit lnSpcReduction="10000"/>
          </a:bodyPr>
          <a:lstStyle/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Feladat: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Portré agyagból, párban egymás mintázása, érzelmek megjelenítése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típusa: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Új ismereteket feldolgozó páros munka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Elvárt eredmények: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Finom </a:t>
            </a:r>
            <a:r>
              <a:rPr lang="hu-HU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motorika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, megfigyelőképesség, kreativitás fejlődése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75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20171121_1145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4143404" cy="3107553"/>
          </a:xfrm>
        </p:spPr>
      </p:pic>
      <p:pic>
        <p:nvPicPr>
          <p:cNvPr id="5" name="Kép 4" descr="20171121_1146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85728"/>
            <a:ext cx="4143372" cy="3107529"/>
          </a:xfrm>
          <a:prstGeom prst="rect">
            <a:avLst/>
          </a:prstGeom>
        </p:spPr>
      </p:pic>
      <p:pic>
        <p:nvPicPr>
          <p:cNvPr id="6" name="Kép 5" descr="20171121_1148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571876"/>
            <a:ext cx="4000528" cy="3000396"/>
          </a:xfrm>
          <a:prstGeom prst="rect">
            <a:avLst/>
          </a:prstGeom>
        </p:spPr>
      </p:pic>
      <p:pic>
        <p:nvPicPr>
          <p:cNvPr id="7" name="Kép 6" descr="20171121_1147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500438"/>
            <a:ext cx="4143372" cy="3107529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76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20171121_1147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4034353" cy="3025765"/>
          </a:xfrm>
        </p:spPr>
      </p:pic>
      <p:pic>
        <p:nvPicPr>
          <p:cNvPr id="5" name="Kép 4" descr="20171121_1147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5812" y="285728"/>
            <a:ext cx="4000527" cy="3000396"/>
          </a:xfrm>
          <a:prstGeom prst="rect">
            <a:avLst/>
          </a:prstGeom>
        </p:spPr>
      </p:pic>
      <p:pic>
        <p:nvPicPr>
          <p:cNvPr id="6" name="Kép 5" descr="20171121_1146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464696"/>
            <a:ext cx="4048184" cy="3036138"/>
          </a:xfrm>
          <a:prstGeom prst="rect">
            <a:avLst/>
          </a:prstGeom>
        </p:spPr>
      </p:pic>
      <p:pic>
        <p:nvPicPr>
          <p:cNvPr id="7" name="Kép 6" descr="20171121_1147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500437"/>
            <a:ext cx="4071966" cy="3053975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77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20171121_1329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0227" y="285728"/>
            <a:ext cx="3980816" cy="5857916"/>
          </a:xfrm>
          <a:prstGeom prst="rect">
            <a:avLst/>
          </a:prstGeom>
        </p:spPr>
      </p:pic>
      <p:pic>
        <p:nvPicPr>
          <p:cNvPr id="9" name="Tartalom helye 8" descr="20171121_1331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285728"/>
            <a:ext cx="4339858" cy="5786478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78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20171121_1333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357166"/>
            <a:ext cx="4125545" cy="5500726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79</a:t>
            </a:fld>
            <a:endParaRPr lang="hu-HU"/>
          </a:p>
        </p:txBody>
      </p:sp>
      <p:pic>
        <p:nvPicPr>
          <p:cNvPr id="7" name="Kép 6" descr="20171121_1331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9" y="357166"/>
            <a:ext cx="4125545" cy="550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0034" y="857232"/>
            <a:ext cx="8186766" cy="5268931"/>
          </a:xfrm>
        </p:spPr>
        <p:txBody>
          <a:bodyPr>
            <a:normAutofit lnSpcReduction="10000"/>
          </a:bodyPr>
          <a:lstStyle/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Január végén előadást hallgathattunk M. Tóth Éva animációs filmrendezőtől az animáció történetéről, jeles mesterekről magyar és nemzetközi viszonylatban. Június elején a program részeként kétnapos tanulmányútra utaztunk Kecskemétre. Itt a Nemzetközi Kerámia Stúdiót és a Kecskeméti Animációs Stúdiót látogattuk meg, ez mindkét csoport számára szakmájukhoz illő inspiráló programot nyújtott.</a:t>
            </a:r>
          </a:p>
          <a:p>
            <a:endParaRPr lang="hu-HU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8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71121_1334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4232701" cy="5643602"/>
          </a:xfrm>
        </p:spPr>
      </p:pic>
      <p:pic>
        <p:nvPicPr>
          <p:cNvPr id="6" name="Kép 5" descr="20171121_1337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85728"/>
            <a:ext cx="4232702" cy="5643602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80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71121_133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500042"/>
            <a:ext cx="4071966" cy="5429288"/>
          </a:xfrm>
        </p:spPr>
      </p:pic>
      <p:pic>
        <p:nvPicPr>
          <p:cNvPr id="5" name="Kép 4" descr="20171121_1338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500042"/>
            <a:ext cx="4071966" cy="5429289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81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82</a:t>
            </a:fld>
            <a:endParaRPr lang="hu-HU"/>
          </a:p>
        </p:txBody>
      </p:sp>
      <p:pic>
        <p:nvPicPr>
          <p:cNvPr id="6" name="Kép 5" descr="20171121_133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571480"/>
            <a:ext cx="4000528" cy="5334037"/>
          </a:xfrm>
          <a:prstGeom prst="rect">
            <a:avLst/>
          </a:prstGeom>
        </p:spPr>
      </p:pic>
      <p:pic>
        <p:nvPicPr>
          <p:cNvPr id="9" name="Tartalom helye 4" descr="20180517_1443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5" y="571480"/>
            <a:ext cx="3964809" cy="5286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83</a:t>
            </a:fld>
            <a:endParaRPr lang="hu-HU"/>
          </a:p>
        </p:txBody>
      </p:sp>
      <p:pic>
        <p:nvPicPr>
          <p:cNvPr id="7" name="Tartalom helye 6" descr="20180517_1445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428736"/>
            <a:ext cx="3536180" cy="4714908"/>
          </a:xfrm>
        </p:spPr>
      </p:pic>
      <p:pic>
        <p:nvPicPr>
          <p:cNvPr id="8" name="Kép 7" descr="20180517_1444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428736"/>
            <a:ext cx="3554042" cy="473872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071538" y="285728"/>
            <a:ext cx="7215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Portrémintázás modell nélkül saját fantázia alapján </a:t>
            </a:r>
            <a:endParaRPr lang="hu-HU" sz="2800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17_1434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71480"/>
            <a:ext cx="4125545" cy="5500726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84</a:t>
            </a:fld>
            <a:endParaRPr lang="hu-HU"/>
          </a:p>
        </p:txBody>
      </p:sp>
      <p:pic>
        <p:nvPicPr>
          <p:cNvPr id="7" name="Kép 6" descr="20180525_0857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571480"/>
            <a:ext cx="4125545" cy="550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85</a:t>
            </a:fld>
            <a:endParaRPr lang="hu-HU"/>
          </a:p>
        </p:txBody>
      </p:sp>
      <p:pic>
        <p:nvPicPr>
          <p:cNvPr id="7" name="Kép 6" descr="20180517_1437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9840" y="690543"/>
            <a:ext cx="3982669" cy="5310225"/>
          </a:xfrm>
          <a:prstGeom prst="rect">
            <a:avLst/>
          </a:prstGeom>
        </p:spPr>
      </p:pic>
      <p:pic>
        <p:nvPicPr>
          <p:cNvPr id="8" name="Tartalom helye 7" descr="20180515_1142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714356"/>
            <a:ext cx="3964809" cy="5286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28-30. Nagy méretű portré darabokból összerakva 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Feladat: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Feldarabolt portré egy-egy része választott technikával felnagyítva, majd összeillesztve egy képpé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típusa: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Összegző, rendszerező </a:t>
            </a:r>
            <a:r>
              <a:rPr lang="hu-HU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patchwork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típusú csoportmunka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Elvárt eredmények: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Közösség formálás, empatikus készség, felelősségtudat fejlesztése, közös alkotás élménye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86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20180423_0946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4143404" cy="3107553"/>
          </a:xfrm>
        </p:spPr>
      </p:pic>
      <p:pic>
        <p:nvPicPr>
          <p:cNvPr id="5" name="Kép 4" descr="20180423_0946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14290"/>
            <a:ext cx="4191029" cy="3143272"/>
          </a:xfrm>
          <a:prstGeom prst="rect">
            <a:avLst/>
          </a:prstGeom>
        </p:spPr>
      </p:pic>
      <p:pic>
        <p:nvPicPr>
          <p:cNvPr id="7" name="Kép 6" descr="20180423_0947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464720"/>
            <a:ext cx="4143403" cy="3107552"/>
          </a:xfrm>
          <a:prstGeom prst="rect">
            <a:avLst/>
          </a:prstGeom>
        </p:spPr>
      </p:pic>
      <p:pic>
        <p:nvPicPr>
          <p:cNvPr id="8" name="Kép 7" descr="20180423_0947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500438"/>
            <a:ext cx="4143404" cy="3107553"/>
          </a:xfrm>
          <a:prstGeom prst="rect">
            <a:avLst/>
          </a:prstGeom>
        </p:spPr>
      </p:pic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87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20180423_0949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4191030" cy="3143272"/>
          </a:xfrm>
        </p:spPr>
      </p:pic>
      <p:pic>
        <p:nvPicPr>
          <p:cNvPr id="5" name="Kép 4" descr="20180423_0949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14290"/>
            <a:ext cx="4095778" cy="3071834"/>
          </a:xfrm>
          <a:prstGeom prst="rect">
            <a:avLst/>
          </a:prstGeom>
        </p:spPr>
      </p:pic>
      <p:pic>
        <p:nvPicPr>
          <p:cNvPr id="6" name="Kép 5" descr="20180423_0950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00438"/>
            <a:ext cx="4143404" cy="3107554"/>
          </a:xfrm>
          <a:prstGeom prst="rect">
            <a:avLst/>
          </a:prstGeom>
        </p:spPr>
      </p:pic>
      <p:pic>
        <p:nvPicPr>
          <p:cNvPr id="7" name="Kép 6" descr="20180423_0949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482578"/>
            <a:ext cx="4143372" cy="3107529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88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07_1024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4148757" cy="5643602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89</a:t>
            </a:fld>
            <a:endParaRPr lang="hu-HU"/>
          </a:p>
        </p:txBody>
      </p:sp>
      <p:pic>
        <p:nvPicPr>
          <p:cNvPr id="7" name="Kép 6" descr="20180507_1034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5" y="357166"/>
            <a:ext cx="4046225" cy="5643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1-2. Személyiségfejlesztés, ön-és társismeret 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témája: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Személyes értékrendszer, reális önismeret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típusa: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Ismeretszerző, önértékelő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Elvárt eredmények: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Személyes értékrendszer fejlődése, reális önismeret </a:t>
            </a:r>
            <a:endParaRPr lang="hu-HU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9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939784"/>
          </a:xfrm>
        </p:spPr>
        <p:txBody>
          <a:bodyPr/>
          <a:lstStyle/>
          <a:p>
            <a:r>
              <a:rPr lang="hu-HU" b="1" dirty="0" smtClean="0">
                <a:solidFill>
                  <a:srgbClr val="215968"/>
                </a:solidFill>
                <a:latin typeface="Constantia" pitchFamily="18" charset="0"/>
              </a:rPr>
              <a:t>Értékelés</a:t>
            </a:r>
            <a:endParaRPr lang="hu-HU" b="1" dirty="0">
              <a:solidFill>
                <a:srgbClr val="215968"/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8596" y="1214422"/>
            <a:ext cx="8258204" cy="5214974"/>
          </a:xfrm>
        </p:spPr>
        <p:txBody>
          <a:bodyPr>
            <a:noAutofit/>
          </a:bodyPr>
          <a:lstStyle/>
          <a:p>
            <a:pPr indent="17463">
              <a:lnSpc>
                <a:spcPct val="120000"/>
              </a:lnSpc>
              <a:buNone/>
            </a:pPr>
            <a:r>
              <a:rPr lang="hu-HU" sz="2800" dirty="0" smtClean="0">
                <a:solidFill>
                  <a:srgbClr val="215968"/>
                </a:solidFill>
                <a:latin typeface="Constantia" pitchFamily="18" charset="0"/>
              </a:rPr>
              <a:t>A diákok érdekesnek találták és élvezték a rajz- festés </a:t>
            </a:r>
            <a:r>
              <a:rPr lang="hu-HU" sz="2800" dirty="0" smtClean="0">
                <a:solidFill>
                  <a:srgbClr val="215968"/>
                </a:solidFill>
                <a:latin typeface="Constantia" pitchFamily="18" charset="0"/>
              </a:rPr>
              <a:t>feladatokat. Szívesebben </a:t>
            </a:r>
            <a:r>
              <a:rPr lang="hu-HU" sz="2800" dirty="0" smtClean="0">
                <a:solidFill>
                  <a:srgbClr val="215968"/>
                </a:solidFill>
                <a:latin typeface="Constantia" pitchFamily="18" charset="0"/>
              </a:rPr>
              <a:t>készítették el a program feladatait, mint az órarend szerinti rajz órai munkákat. Eleinte furcsa volt nekik az, hogy többen kellett dolgozniuk egy alkotáson, de hamar belejöttek és jól tudtak együtt rajzolni, festeni.  A megvalósításhoz vásárolt eszközök, papírok lehetőséget biztosítottak új technikák, anyagok kipróbálására, ez motiválóan hatott a teljesítményükre. </a:t>
            </a:r>
            <a:endParaRPr lang="hu-HU" sz="2800" dirty="0">
              <a:solidFill>
                <a:srgbClr val="215968"/>
              </a:solidFill>
              <a:latin typeface="Constantia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90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91</a:t>
            </a:fld>
            <a:endParaRPr lang="hu-HU" dirty="0"/>
          </a:p>
        </p:txBody>
      </p:sp>
      <p:sp>
        <p:nvSpPr>
          <p:cNvPr id="5" name="Cím 1"/>
          <p:cNvSpPr>
            <a:spLocks noGrp="1"/>
          </p:cNvSpPr>
          <p:nvPr>
            <p:ph idx="1"/>
          </p:nvPr>
        </p:nvSpPr>
        <p:spPr>
          <a:xfrm>
            <a:off x="571472" y="928670"/>
            <a:ext cx="8115328" cy="5197493"/>
          </a:xfrm>
        </p:spPr>
        <p:txBody>
          <a:bodyPr>
            <a:normAutofit/>
          </a:bodyPr>
          <a:lstStyle/>
          <a:p>
            <a:pPr indent="17463">
              <a:buNone/>
            </a:pPr>
            <a:r>
              <a:rPr lang="hu-HU" sz="2800" dirty="0" smtClean="0">
                <a:solidFill>
                  <a:srgbClr val="215968"/>
                </a:solidFill>
                <a:latin typeface="Constantia" pitchFamily="18" charset="0"/>
              </a:rPr>
              <a:t>A tanév végére toleránsabbak lettek egymással, az osztályközösség is jobb lett, van olyan diák, aki először jött el az osztálykirándulásra. </a:t>
            </a:r>
          </a:p>
          <a:p>
            <a:pPr indent="17463">
              <a:buNone/>
            </a:pPr>
            <a:r>
              <a:rPr lang="hu-HU" sz="2800" dirty="0" smtClean="0">
                <a:solidFill>
                  <a:srgbClr val="215968"/>
                </a:solidFill>
                <a:latin typeface="Constantia" pitchFamily="18" charset="0"/>
              </a:rPr>
              <a:t>Többet beszélgetnek egymással, javult az órai teljesítményük, az év végi átlagukon </a:t>
            </a:r>
            <a:r>
              <a:rPr lang="hu-HU" sz="2800" dirty="0" smtClean="0">
                <a:solidFill>
                  <a:srgbClr val="215968"/>
                </a:solidFill>
                <a:latin typeface="Constantia" pitchFamily="18" charset="0"/>
              </a:rPr>
              <a:t>16-an  javítottak a félévi átlaghoz képest. </a:t>
            </a:r>
            <a:r>
              <a:rPr lang="hu-HU" sz="2800" dirty="0" smtClean="0">
                <a:solidFill>
                  <a:srgbClr val="215968"/>
                </a:solidFill>
                <a:latin typeface="Constantia" pitchFamily="18" charset="0"/>
              </a:rPr>
              <a:t>Rajzórai teljesítményük is pozitívan változott, portréábrázolásban egy év alatt szépen fejlődtek. A rajz- festés programot sikerült megvalósítanunk az eredeti terv szerint. </a:t>
            </a:r>
            <a:endParaRPr lang="hu-HU" sz="2800" dirty="0">
              <a:solidFill>
                <a:srgbClr val="215968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1080</Words>
  <Application>Microsoft Office PowerPoint</Application>
  <PresentationFormat>Diavetítés a képernyőre (4:3 oldalarány)</PresentationFormat>
  <Paragraphs>225</Paragraphs>
  <Slides>91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91</vt:i4>
      </vt:variant>
    </vt:vector>
  </HeadingPairs>
  <TitlesOfParts>
    <vt:vector size="92" baseType="lpstr">
      <vt:lpstr>Office-téma</vt:lpstr>
      <vt:lpstr>Szakmai beszámoló</vt:lpstr>
      <vt:lpstr>Zichy Tehetségműhely</vt:lpstr>
      <vt:lpstr>3. dia</vt:lpstr>
      <vt:lpstr>Kerámiaműves szak: </vt:lpstr>
      <vt:lpstr>Mozgókép- és animáció készítő szak:</vt:lpstr>
      <vt:lpstr>6. dia</vt:lpstr>
      <vt:lpstr>7. dia</vt:lpstr>
      <vt:lpstr>8. dia</vt:lpstr>
      <vt:lpstr>1-2. Személyiségfejlesztés, ön-és társismeret </vt:lpstr>
      <vt:lpstr>10. dia</vt:lpstr>
      <vt:lpstr>3-4. Kommunikáció </vt:lpstr>
      <vt:lpstr>12. dia</vt:lpstr>
      <vt:lpstr>13. dia</vt:lpstr>
      <vt:lpstr>5-6. Tanulásmódszertan </vt:lpstr>
      <vt:lpstr>Értékelés</vt:lpstr>
      <vt:lpstr>16. dia</vt:lpstr>
      <vt:lpstr>17. dia</vt:lpstr>
      <vt:lpstr>Rajz- festés program</vt:lpstr>
      <vt:lpstr>7-9. Ketten egy papíron</vt:lpstr>
      <vt:lpstr>20. dia</vt:lpstr>
      <vt:lpstr>21. dia</vt:lpstr>
      <vt:lpstr>22. dia</vt:lpstr>
      <vt:lpstr>23. dia</vt:lpstr>
      <vt:lpstr>24. dia</vt:lpstr>
      <vt:lpstr>10-12. Portrérajz negatívban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13-15. Közös portréfestés 3-4 tónussal 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16-18. Metamorfózis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19-21. Önarckép különböző lelki állapotokban fotózott képekről </vt:lpstr>
      <vt:lpstr>56. dia</vt:lpstr>
      <vt:lpstr>57. dia</vt:lpstr>
      <vt:lpstr>58. dia</vt:lpstr>
      <vt:lpstr>59. dia</vt:lpstr>
      <vt:lpstr>60. dia</vt:lpstr>
      <vt:lpstr>61. dia</vt:lpstr>
      <vt:lpstr>62. dia</vt:lpstr>
      <vt:lpstr>63. dia</vt:lpstr>
      <vt:lpstr>64. dia</vt:lpstr>
      <vt:lpstr>Osztály önarckép</vt:lpstr>
      <vt:lpstr>22-24. Portré láncban rajzolva</vt:lpstr>
      <vt:lpstr>67. dia</vt:lpstr>
      <vt:lpstr>68. dia</vt:lpstr>
      <vt:lpstr>69. dia</vt:lpstr>
      <vt:lpstr>70. dia</vt:lpstr>
      <vt:lpstr>71. dia</vt:lpstr>
      <vt:lpstr>72. dia</vt:lpstr>
      <vt:lpstr>73. dia</vt:lpstr>
      <vt:lpstr>74. dia</vt:lpstr>
      <vt:lpstr>25-27. Portrémintázás </vt:lpstr>
      <vt:lpstr>76. dia</vt:lpstr>
      <vt:lpstr>77. dia</vt:lpstr>
      <vt:lpstr>78. dia</vt:lpstr>
      <vt:lpstr>79. dia</vt:lpstr>
      <vt:lpstr>80. dia</vt:lpstr>
      <vt:lpstr>81. dia</vt:lpstr>
      <vt:lpstr>82. dia</vt:lpstr>
      <vt:lpstr>83. dia</vt:lpstr>
      <vt:lpstr>84. dia</vt:lpstr>
      <vt:lpstr>85. dia</vt:lpstr>
      <vt:lpstr>28-30. Nagy méretű portré darabokból összerakva </vt:lpstr>
      <vt:lpstr>87. dia</vt:lpstr>
      <vt:lpstr>88. dia</vt:lpstr>
      <vt:lpstr>89. dia</vt:lpstr>
      <vt:lpstr>Értékelés</vt:lpstr>
      <vt:lpstr>91. dia</vt:lpstr>
    </vt:vector>
  </TitlesOfParts>
  <Company>WXPEE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Szakmai beszámoló</dc:title>
  <dc:creator>Felhasználó</dc:creator>
  <cp:lastModifiedBy>Felhasználó</cp:lastModifiedBy>
  <cp:revision>37</cp:revision>
  <dcterms:created xsi:type="dcterms:W3CDTF">2018-05-15T18:26:47Z</dcterms:created>
  <dcterms:modified xsi:type="dcterms:W3CDTF">2018-06-16T14:01:49Z</dcterms:modified>
</cp:coreProperties>
</file>